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87" r:id="rId1"/>
  </p:sldMasterIdLst>
  <p:notesMasterIdLst>
    <p:notesMasterId r:id="rId17"/>
  </p:notesMasterIdLst>
  <p:sldIdLst>
    <p:sldId id="336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50" r:id="rId15"/>
    <p:sldId id="349" r:id="rId16"/>
  </p:sldIdLst>
  <p:sldSz cx="9144000" cy="6858000" type="screen4x3"/>
  <p:notesSz cx="6815138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F442"/>
    <a:srgbClr val="339933"/>
    <a:srgbClr val="FF9900"/>
    <a:srgbClr val="00CC00"/>
    <a:srgbClr val="66FF33"/>
    <a:srgbClr val="009900"/>
    <a:srgbClr val="6600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863" autoAdjust="0"/>
  </p:normalViewPr>
  <p:slideViewPr>
    <p:cSldViewPr>
      <p:cViewPr>
        <p:scale>
          <a:sx n="107" d="100"/>
          <a:sy n="107" d="100"/>
        </p:scale>
        <p:origin x="5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646704078191338E-2"/>
          <c:y val="3.5714238570136822E-2"/>
          <c:w val="0.88524590163934491"/>
          <c:h val="0.86398933979406423"/>
        </c:manualLayout>
      </c:layout>
      <c:lineChart>
        <c:grouping val="standard"/>
        <c:varyColors val="0"/>
        <c:ser>
          <c:idx val="5"/>
          <c:order val="0"/>
          <c:tx>
            <c:strRef>
              <c:f>Sheet1!$A$2</c:f>
              <c:strCache>
                <c:ptCount val="1"/>
                <c:pt idx="0">
                  <c:v>Мир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1.5961691939345581E-2"/>
                  <c:y val="4.191114836546387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8421360706644443E-3"/>
                  <c:y val="3.9875630930749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402633049701211E-2"/>
                  <c:y val="3.9958974358974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305127906946616E-2"/>
                  <c:y val="-3.36377952755905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9769091779712672E-2"/>
                  <c:y val="-5.2208064009947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5700992329731481E-2"/>
                  <c:y val="-5.7262384090705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3681309957356681E-2"/>
                  <c:y val="-5.75085660429289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8763051377151663E-2"/>
                  <c:y val="-5.09690394088228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3301409949454546E-2"/>
                  <c:y val="-4.1911148365465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3.77358490566037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3.08030803080308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4783147459727386E-3"/>
                  <c:y val="-3.5203520352035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9355329428844493E-3"/>
                  <c:y val="-3.282051282051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6.7188301828897314E-3"/>
                  <c:y val="-2.46153846153846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5286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2019F</c:v>
                </c:pt>
                <c:pt idx="12">
                  <c:v>2020F</c:v>
                </c:pt>
                <c:pt idx="13">
                  <c:v>2021F</c:v>
                </c:pt>
              </c:strCache>
            </c:strRef>
          </c:cat>
          <c:val>
            <c:numRef>
              <c:f>Sheet1!$B$2:$O$2</c:f>
              <c:numCache>
                <c:formatCode>0.0</c:formatCode>
                <c:ptCount val="14"/>
                <c:pt idx="0">
                  <c:v>1.8180395900833162</c:v>
                </c:pt>
                <c:pt idx="1">
                  <c:v>-1.737510016124574</c:v>
                </c:pt>
                <c:pt idx="2">
                  <c:v>4.3164162744155021</c:v>
                </c:pt>
                <c:pt idx="3">
                  <c:v>3.1762575989538107</c:v>
                </c:pt>
                <c:pt idx="4">
                  <c:v>2.445686081118609</c:v>
                </c:pt>
                <c:pt idx="5">
                  <c:v>2.6331062363757667</c:v>
                </c:pt>
                <c:pt idx="6">
                  <c:v>2.852065550827021</c:v>
                </c:pt>
                <c:pt idx="7">
                  <c:v>2.8204781561523902</c:v>
                </c:pt>
                <c:pt idx="8">
                  <c:v>2.4091618536951098</c:v>
                </c:pt>
                <c:pt idx="9" formatCode="General">
                  <c:v>3.1</c:v>
                </c:pt>
                <c:pt idx="10">
                  <c:v>3.01</c:v>
                </c:pt>
                <c:pt idx="11">
                  <c:v>2.9</c:v>
                </c:pt>
                <c:pt idx="12">
                  <c:v>2.8</c:v>
                </c:pt>
                <c:pt idx="13">
                  <c:v>2.8</c:v>
                </c:pt>
              </c:numCache>
            </c:numRef>
          </c:val>
          <c:smooth val="1"/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США</c:v>
                </c:pt>
              </c:strCache>
            </c:strRef>
          </c:tx>
          <c:spPr>
            <a:ln>
              <a:solidFill>
                <a:srgbClr val="339933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1759764804703907E-2"/>
                  <c:y val="-7.521280634891811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858664558992284E-2"/>
                  <c:y val="5.3776216434484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941601325453776E-2"/>
                  <c:y val="2.8010175651120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132303968093865E-2"/>
                  <c:y val="3.5527882091661619E-2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081772695254757E-2"/>
                  <c:y val="3.7435412881082174E-2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2861463658896602E-2"/>
                  <c:y val="2.3446658152719152E-2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6713905466621843E-2"/>
                  <c:y val="1.7472423030105849E-2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4744582273708855E-2"/>
                  <c:y val="4.1385180698566525E-2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0000125183080256E-2"/>
                  <c:y val="3.2247769028871463E-2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2.46153846153846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9356401184733682E-3"/>
                  <c:y val="-1.6410256410256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4.92307692307692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3599328013439733E-3"/>
                  <c:y val="4.1025641025641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7.936849137033007E-7"/>
                  <c:y val="3.69230769230769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7.9982274370259399E-3"/>
                  <c:y val="3.69230769230769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5286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2019F</c:v>
                </c:pt>
                <c:pt idx="12">
                  <c:v>2020F</c:v>
                </c:pt>
                <c:pt idx="13">
                  <c:v>2021F</c:v>
                </c:pt>
              </c:strCache>
            </c:strRef>
          </c:cat>
          <c:val>
            <c:numRef>
              <c:f>Sheet1!$B$3:$O$3</c:f>
              <c:numCache>
                <c:formatCode>0.0</c:formatCode>
                <c:ptCount val="14"/>
                <c:pt idx="0">
                  <c:v>-0.29162145869395317</c:v>
                </c:pt>
                <c:pt idx="1">
                  <c:v>-2.7755295741680754</c:v>
                </c:pt>
                <c:pt idx="2">
                  <c:v>2.5319206161631485</c:v>
                </c:pt>
                <c:pt idx="3">
                  <c:v>1.6014546724713909</c:v>
                </c:pt>
                <c:pt idx="4">
                  <c:v>2.2240308538571441</c:v>
                </c:pt>
                <c:pt idx="5">
                  <c:v>1.6773315299245297</c:v>
                </c:pt>
                <c:pt idx="6">
                  <c:v>2.5691935941892723</c:v>
                </c:pt>
                <c:pt idx="7">
                  <c:v>2.861587025272371</c:v>
                </c:pt>
                <c:pt idx="8">
                  <c:v>1.7</c:v>
                </c:pt>
                <c:pt idx="9" formatCode="General">
                  <c:v>2.2999999999999998</c:v>
                </c:pt>
                <c:pt idx="10">
                  <c:v>2.2000000000000002</c:v>
                </c:pt>
                <c:pt idx="11">
                  <c:v>2</c:v>
                </c:pt>
                <c:pt idx="12">
                  <c:v>1.6</c:v>
                </c:pt>
                <c:pt idx="13">
                  <c:v>1.5</c:v>
                </c:pt>
              </c:numCache>
            </c:numRef>
          </c:val>
          <c:smooth val="1"/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ЛКА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4.3086772910211089E-2"/>
                  <c:y val="5.005774278215222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7198656026879466E-3"/>
                  <c:y val="-4.5128205128205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0964360587002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7198656026879466E-3"/>
                  <c:y val="-3.560831819099535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6959302980609142E-2"/>
                  <c:y val="3.51649043869516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9.103970973332732E-17"/>
                  <c:y val="2.09643605870020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2.51572327044025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7.4349757099346206E-3"/>
                  <c:y val="-2.2828023420149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1796502384737681E-3"/>
                  <c:y val="2.02537682789651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7.6699673272160533E-4"/>
                  <c:y val="1.43589051368578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8.136064050372413E-3"/>
                  <c:y val="-8.205128205128205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286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2019F</c:v>
                </c:pt>
                <c:pt idx="12">
                  <c:v>2020F</c:v>
                </c:pt>
                <c:pt idx="13">
                  <c:v>2021F</c:v>
                </c:pt>
              </c:strCache>
            </c:strRef>
          </c:cat>
          <c:val>
            <c:numRef>
              <c:f>Sheet1!$B$4:$O$4</c:f>
              <c:numCache>
                <c:formatCode>0.0</c:formatCode>
                <c:ptCount val="14"/>
                <c:pt idx="0">
                  <c:v>3.9900692269319222</c:v>
                </c:pt>
                <c:pt idx="1">
                  <c:v>-1.7353340031282869</c:v>
                </c:pt>
                <c:pt idx="2">
                  <c:v>5.8266501821097023</c:v>
                </c:pt>
                <c:pt idx="3">
                  <c:v>4.4234363658735418</c:v>
                </c:pt>
                <c:pt idx="4">
                  <c:v>2.8641620322893431</c:v>
                </c:pt>
                <c:pt idx="5">
                  <c:v>2.7890101311731144</c:v>
                </c:pt>
                <c:pt idx="6">
                  <c:v>0.88666634504397734</c:v>
                </c:pt>
                <c:pt idx="7">
                  <c:v>-0.6</c:v>
                </c:pt>
                <c:pt idx="8">
                  <c:v>-1.5</c:v>
                </c:pt>
                <c:pt idx="9">
                  <c:v>0.8</c:v>
                </c:pt>
                <c:pt idx="10">
                  <c:v>0.6</c:v>
                </c:pt>
                <c:pt idx="11">
                  <c:v>1.7</c:v>
                </c:pt>
                <c:pt idx="12">
                  <c:v>2.4</c:v>
                </c:pt>
                <c:pt idx="13">
                  <c:v>2.5</c:v>
                </c:pt>
              </c:numCache>
            </c:numRef>
          </c:val>
          <c:smooth val="1"/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Китай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660232952619785E-2"/>
                  <c:y val="-3.7719299114041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808272107250535E-2"/>
                  <c:y val="-4.2329114801243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783147459727387E-2"/>
                  <c:y val="-3.52035203520351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9132589838909543E-3"/>
                  <c:y val="-1.3201320132013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621630668338492E-2"/>
                  <c:y val="-2.93372326442548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2122959537121057E-2"/>
                  <c:y val="-3.8347582789775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2304832713754646E-2"/>
                  <c:y val="-3.85568635603717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7348203221809171E-2"/>
                  <c:y val="-4.6310993304054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9132589838908641E-3"/>
                  <c:y val="-4.2119834030647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9.9132589838909543E-3"/>
                  <c:y val="-4.2329114801243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2.8934798991710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3.0803080308030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6799664006719867E-3"/>
                  <c:y val="-4.1025641025641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2319611287727033E-16"/>
                  <c:y val="-2.46153846153846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6.7198656026879466E-3"/>
                  <c:y val="-1.6410256410256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286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accent3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2019F</c:v>
                </c:pt>
                <c:pt idx="12">
                  <c:v>2020F</c:v>
                </c:pt>
                <c:pt idx="13">
                  <c:v>2021F</c:v>
                </c:pt>
              </c:strCache>
            </c:strRef>
          </c:cat>
          <c:val>
            <c:numRef>
              <c:f>Sheet1!$B$5:$O$5</c:f>
              <c:numCache>
                <c:formatCode>0.0</c:formatCode>
                <c:ptCount val="14"/>
                <c:pt idx="0">
                  <c:v>9.6542893725992656</c:v>
                </c:pt>
                <c:pt idx="1">
                  <c:v>9.3998131714153601</c:v>
                </c:pt>
                <c:pt idx="2">
                  <c:v>10.636140463229765</c:v>
                </c:pt>
                <c:pt idx="3">
                  <c:v>9.5364430080554996</c:v>
                </c:pt>
                <c:pt idx="4">
                  <c:v>7.856262110269526</c:v>
                </c:pt>
                <c:pt idx="5">
                  <c:v>7.7576351461702444</c:v>
                </c:pt>
                <c:pt idx="6">
                  <c:v>7.2976659593815469</c:v>
                </c:pt>
                <c:pt idx="7">
                  <c:v>6.9002048167243686</c:v>
                </c:pt>
                <c:pt idx="8">
                  <c:v>6.6893498942917944</c:v>
                </c:pt>
                <c:pt idx="9">
                  <c:v>6.9</c:v>
                </c:pt>
                <c:pt idx="10">
                  <c:v>6.5</c:v>
                </c:pt>
                <c:pt idx="11">
                  <c:v>6.2</c:v>
                </c:pt>
                <c:pt idx="12">
                  <c:v>6.2</c:v>
                </c:pt>
                <c:pt idx="13">
                  <c:v>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64352"/>
        <c:axId val="39858944"/>
      </c:lineChart>
      <c:catAx>
        <c:axId val="40164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/>
            </a:pPr>
            <a:endParaRPr lang="ru-RU"/>
          </a:p>
        </c:txPr>
        <c:crossAx val="39858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858944"/>
        <c:scaling>
          <c:orientation val="minMax"/>
          <c:max val="15"/>
          <c:min val="-5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/>
            </a:pPr>
            <a:endParaRPr lang="ru-RU"/>
          </a:p>
        </c:txPr>
        <c:crossAx val="40164352"/>
        <c:crosses val="autoZero"/>
        <c:crossBetween val="between"/>
      </c:valAx>
      <c:spPr>
        <a:noFill/>
        <a:ln w="25399">
          <a:noFill/>
        </a:ln>
      </c:spPr>
    </c:plotArea>
    <c:legend>
      <c:legendPos val="b"/>
      <c:layout>
        <c:manualLayout>
          <c:xMode val="edge"/>
          <c:yMode val="edge"/>
          <c:x val="0.17223165936200763"/>
          <c:y val="0.91180683611129809"/>
          <c:w val="0.54308084552601366"/>
          <c:h val="7.5787663294224927E-2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ln>
      <a:solidFill>
        <a:sysClr val="window" lastClr="FFFFFF">
          <a:lumMod val="75000"/>
        </a:sysClr>
      </a:solidFill>
    </a:ln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3235470103517812"/>
          <c:y val="4.0816326530612533E-2"/>
          <c:w val="0.41660098454194711"/>
          <c:h val="0.85306122448982424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F96A1B"/>
            </a:solidFill>
          </c:spPr>
          <c:invertIfNegative val="0"/>
          <c:dLbls>
            <c:numFmt formatCode="0.0%" sourceLinked="0"/>
            <c:spPr>
              <a:noFill/>
              <a:ln w="2450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Sheet1!$C$1:$R$1</c:f>
              <c:strCache>
                <c:ptCount val="16"/>
                <c:pt idx="0">
                  <c:v>Весь экспорт</c:v>
                </c:pt>
                <c:pt idx="1">
                  <c:v>Удобрения</c:v>
                </c:pt>
                <c:pt idx="2">
                  <c:v>Минеральное топливо</c:v>
                </c:pt>
                <c:pt idx="3">
                  <c:v>Черные металлы</c:v>
                </c:pt>
                <c:pt idx="4">
                  <c:v>Зерновые</c:v>
                </c:pt>
                <c:pt idx="5">
                  <c:v>Каучук и резина</c:v>
                </c:pt>
                <c:pt idx="6">
                  <c:v>Реакторы, котлы, оборудодание</c:v>
                </c:pt>
                <c:pt idx="7">
                  <c:v>Бумага и картон</c:v>
                </c:pt>
                <c:pt idx="8">
                  <c:v>Соль, сера, строительные материалы</c:v>
                </c:pt>
                <c:pt idx="9">
                  <c:v>Электрические машины и оборудование</c:v>
                </c:pt>
                <c:pt idx="10">
                  <c:v>Средства наземного транпорта, кроме железнодорожного</c:v>
                </c:pt>
                <c:pt idx="11">
                  <c:v>Неорганическая химия</c:v>
                </c:pt>
                <c:pt idx="12">
                  <c:v>Жиры животного и растительного происхождения</c:v>
                </c:pt>
                <c:pt idx="13">
                  <c:v>Оптические приборы</c:v>
                </c:pt>
                <c:pt idx="14">
                  <c:v>Алюминий и издалия из него</c:v>
                </c:pt>
                <c:pt idx="15">
                  <c:v>Железнодорожные локомотивы, подвижной состав</c:v>
                </c:pt>
              </c:strCache>
            </c:strRef>
          </c:cat>
          <c:val>
            <c:numRef>
              <c:f>Sheet1!$C$2:$R$2</c:f>
              <c:numCache>
                <c:formatCode>0.0%</c:formatCode>
                <c:ptCount val="16"/>
                <c:pt idx="0">
                  <c:v>1.6923649969816098E-2</c:v>
                </c:pt>
                <c:pt idx="1">
                  <c:v>0.29653895324890428</c:v>
                </c:pt>
                <c:pt idx="2">
                  <c:v>7.8989190026100137E-3</c:v>
                </c:pt>
                <c:pt idx="3">
                  <c:v>7.5349802774704211E-2</c:v>
                </c:pt>
                <c:pt idx="4">
                  <c:v>3.0253856617269134E-2</c:v>
                </c:pt>
                <c:pt idx="5" formatCode="0.00%">
                  <c:v>5.0585234971485309E-2</c:v>
                </c:pt>
                <c:pt idx="6">
                  <c:v>1.1240999104449262E-2</c:v>
                </c:pt>
                <c:pt idx="7" formatCode="0.00%">
                  <c:v>3.5833787154433951E-2</c:v>
                </c:pt>
                <c:pt idx="8">
                  <c:v>8.609432607304951E-2</c:v>
                </c:pt>
                <c:pt idx="9">
                  <c:v>1.8607759130565619E-2</c:v>
                </c:pt>
                <c:pt idx="10">
                  <c:v>2.7251950818459866E-2</c:v>
                </c:pt>
                <c:pt idx="11">
                  <c:v>2.3701473852969376E-2</c:v>
                </c:pt>
                <c:pt idx="12">
                  <c:v>2.5526561665276788E-2</c:v>
                </c:pt>
                <c:pt idx="13">
                  <c:v>3.3756851093041482E-2</c:v>
                </c:pt>
                <c:pt idx="14">
                  <c:v>8.3325210406681761E-3</c:v>
                </c:pt>
                <c:pt idx="15">
                  <c:v>5.3653795633688002E-2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98899456"/>
        <c:axId val="98900992"/>
      </c:barChart>
      <c:catAx>
        <c:axId val="98899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8900992"/>
        <c:crosses val="autoZero"/>
        <c:auto val="1"/>
        <c:lblAlgn val="ctr"/>
        <c:lblOffset val="60"/>
        <c:tickLblSkip val="1"/>
        <c:tickMarkSkip val="1"/>
        <c:noMultiLvlLbl val="0"/>
      </c:catAx>
      <c:valAx>
        <c:axId val="98900992"/>
        <c:scaling>
          <c:orientation val="minMax"/>
          <c:max val="0.30000000000000004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8899456"/>
        <c:crosses val="autoZero"/>
        <c:crossBetween val="between"/>
        <c:majorUnit val="0.1"/>
        <c:minorUnit val="0.1"/>
      </c:valAx>
      <c:spPr>
        <a:noFill/>
        <a:ln w="25402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603561293417002"/>
          <c:y val="1.621799243598487E-2"/>
          <c:w val="0.44786680495227055"/>
          <c:h val="0.8931450798396137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08A1D9"/>
            </a:solidFill>
          </c:spPr>
          <c:invertIfNegative val="0"/>
          <c:dLbls>
            <c:numFmt formatCode="0.0%" sourceLinked="0"/>
            <c:spPr>
              <a:noFill/>
              <a:ln w="25406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Sheet1!$C$1:$V$1</c:f>
              <c:strCache>
                <c:ptCount val="20"/>
                <c:pt idx="0">
                  <c:v>Весь импорт</c:v>
                </c:pt>
                <c:pt idx="1">
                  <c:v>Фрукты и орехи</c:v>
                </c:pt>
                <c:pt idx="2">
                  <c:v>Мясо</c:v>
                </c:pt>
                <c:pt idx="3">
                  <c:v>Масличные семена</c:v>
                </c:pt>
                <c:pt idx="4">
                  <c:v>Средства наземного транпорта, кроме железнодорожного</c:v>
                </c:pt>
                <c:pt idx="5">
                  <c:v>Рыба и морепродукты</c:v>
                </c:pt>
                <c:pt idx="6">
                  <c:v>Неорганическая химия</c:v>
                </c:pt>
                <c:pt idx="7">
                  <c:v>Реакторы, котлы, оборудование </c:v>
                </c:pt>
                <c:pt idx="8">
                  <c:v>Табак и табачные изделия</c:v>
                </c:pt>
                <c:pt idx="9">
                  <c:v>Электрические машины и оборудование</c:v>
                </c:pt>
                <c:pt idx="10">
                  <c:v>Молочные продукты</c:v>
                </c:pt>
                <c:pt idx="11">
                  <c:v>Руды</c:v>
                </c:pt>
                <c:pt idx="12">
                  <c:v>Чай, кофе</c:v>
                </c:pt>
                <c:pt idx="13">
                  <c:v>Оптические, медицинские приборы</c:v>
                </c:pt>
                <c:pt idx="14">
                  <c:v>Разные пищевые продукты</c:v>
                </c:pt>
                <c:pt idx="15">
                  <c:v>Напитки</c:v>
                </c:pt>
                <c:pt idx="16">
                  <c:v>Черные металлы</c:v>
                </c:pt>
                <c:pt idx="17">
                  <c:v>Живые деревья и другие растения</c:v>
                </c:pt>
                <c:pt idx="18">
                  <c:v>Продукты переработки овощей</c:v>
                </c:pt>
                <c:pt idx="19">
                  <c:v>Продукты животного происхождения</c:v>
                </c:pt>
              </c:strCache>
            </c:strRef>
          </c:cat>
          <c:val>
            <c:numRef>
              <c:f>Sheet1!$C$2:$V$2</c:f>
              <c:numCache>
                <c:formatCode>0.0%</c:formatCode>
                <c:ptCount val="20"/>
                <c:pt idx="0" formatCode="0.00%">
                  <c:v>3.4932953882798282E-2</c:v>
                </c:pt>
                <c:pt idx="1">
                  <c:v>0.32493800907749193</c:v>
                </c:pt>
                <c:pt idx="2">
                  <c:v>0.58317143110275393</c:v>
                </c:pt>
                <c:pt idx="3">
                  <c:v>0.61682813806319992</c:v>
                </c:pt>
                <c:pt idx="4">
                  <c:v>2.5725869739685013E-2</c:v>
                </c:pt>
                <c:pt idx="5">
                  <c:v>0.33363228500453979</c:v>
                </c:pt>
                <c:pt idx="6">
                  <c:v>8.8477608179890407E-2</c:v>
                </c:pt>
                <c:pt idx="7">
                  <c:v>6.6236169902311182E-3</c:v>
                </c:pt>
                <c:pt idx="8">
                  <c:v>0.21379311758652217</c:v>
                </c:pt>
                <c:pt idx="9">
                  <c:v>6.6089699415179696E-3</c:v>
                </c:pt>
                <c:pt idx="10">
                  <c:v>8.0881219227224285E-2</c:v>
                </c:pt>
                <c:pt idx="11">
                  <c:v>9.6170829948939537E-2</c:v>
                </c:pt>
                <c:pt idx="12">
                  <c:v>0.13193272077573423</c:v>
                </c:pt>
                <c:pt idx="13">
                  <c:v>2.2531834708646892E-2</c:v>
                </c:pt>
                <c:pt idx="14">
                  <c:v>9.9111227909942354E-2</c:v>
                </c:pt>
                <c:pt idx="15">
                  <c:v>4.5871022521966537E-2</c:v>
                </c:pt>
                <c:pt idx="16">
                  <c:v>2.2853833221607014E-2</c:v>
                </c:pt>
                <c:pt idx="17">
                  <c:v>0.19395254508884233</c:v>
                </c:pt>
                <c:pt idx="18">
                  <c:v>8.0677459627454734E-2</c:v>
                </c:pt>
                <c:pt idx="19">
                  <c:v>0.48731129818703744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98925184"/>
        <c:axId val="98931072"/>
      </c:barChart>
      <c:catAx>
        <c:axId val="98925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8931072"/>
        <c:crosses val="autoZero"/>
        <c:auto val="1"/>
        <c:lblAlgn val="ctr"/>
        <c:lblOffset val="60"/>
        <c:tickLblSkip val="1"/>
        <c:tickMarkSkip val="1"/>
        <c:noMultiLvlLbl val="0"/>
      </c:catAx>
      <c:valAx>
        <c:axId val="98931072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8925184"/>
        <c:crosses val="autoZero"/>
        <c:crossBetween val="between"/>
        <c:majorUnit val="0.2"/>
        <c:minorUnit val="0.2"/>
      </c:valAx>
      <c:spPr>
        <a:noFill/>
        <a:ln w="25402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36679790026248"/>
          <c:y val="0.14050918635170606"/>
          <c:w val="0.85079986876640423"/>
          <c:h val="0.65969801691455232"/>
        </c:manualLayout>
      </c:layout>
      <c:barChart>
        <c:barDir val="col"/>
        <c:grouping val="clustered"/>
        <c:varyColors val="0"/>
        <c:ser>
          <c:idx val="3"/>
          <c:order val="3"/>
          <c:spPr>
            <a:solidFill>
              <a:sysClr val="window" lastClr="FFFFFF">
                <a:lumMod val="65000"/>
                <a:alpha val="24000"/>
              </a:sysClr>
            </a:solidFill>
            <a:ln>
              <a:noFill/>
            </a:ln>
            <a:effectLst/>
          </c:spPr>
          <c:invertIfNegative val="0"/>
          <c:cat>
            <c:numRef>
              <c:f>'1.10.A'!$R$3:$R$97</c:f>
              <c:numCache>
                <c:formatCode>[$-409]mmm\-yy;@</c:formatCode>
                <c:ptCount val="95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</c:numCache>
            </c:numRef>
          </c:cat>
          <c:val>
            <c:numRef>
              <c:f>'1.10.A'!$V$3:$V$97</c:f>
              <c:numCache>
                <c:formatCode>General</c:formatCode>
                <c:ptCount val="95"/>
                <c:pt idx="71">
                  <c:v>120</c:v>
                </c:pt>
                <c:pt idx="72">
                  <c:v>120</c:v>
                </c:pt>
                <c:pt idx="73">
                  <c:v>120</c:v>
                </c:pt>
                <c:pt idx="74">
                  <c:v>120</c:v>
                </c:pt>
                <c:pt idx="75">
                  <c:v>120</c:v>
                </c:pt>
                <c:pt idx="76">
                  <c:v>120</c:v>
                </c:pt>
                <c:pt idx="77">
                  <c:v>120</c:v>
                </c:pt>
                <c:pt idx="78">
                  <c:v>120</c:v>
                </c:pt>
                <c:pt idx="79">
                  <c:v>120</c:v>
                </c:pt>
                <c:pt idx="80">
                  <c:v>120</c:v>
                </c:pt>
                <c:pt idx="81">
                  <c:v>120</c:v>
                </c:pt>
                <c:pt idx="82">
                  <c:v>120</c:v>
                </c:pt>
                <c:pt idx="83">
                  <c:v>120</c:v>
                </c:pt>
                <c:pt idx="84">
                  <c:v>120</c:v>
                </c:pt>
                <c:pt idx="85">
                  <c:v>120</c:v>
                </c:pt>
                <c:pt idx="86">
                  <c:v>120</c:v>
                </c:pt>
                <c:pt idx="87">
                  <c:v>120</c:v>
                </c:pt>
                <c:pt idx="88">
                  <c:v>120</c:v>
                </c:pt>
                <c:pt idx="89">
                  <c:v>120</c:v>
                </c:pt>
                <c:pt idx="90">
                  <c:v>120</c:v>
                </c:pt>
                <c:pt idx="91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8C-4696-844F-1408A2410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3103360"/>
        <c:axId val="43104896"/>
      </c:barChart>
      <c:lineChart>
        <c:grouping val="standard"/>
        <c:varyColors val="0"/>
        <c:ser>
          <c:idx val="1"/>
          <c:order val="0"/>
          <c:tx>
            <c:strRef>
              <c:f>'1.10.A'!$S$2</c:f>
              <c:strCache>
                <c:ptCount val="1"/>
                <c:pt idx="0">
                  <c:v>Топливо</c:v>
                </c:pt>
              </c:strCache>
            </c:strRef>
          </c:tx>
          <c:spPr>
            <a:ln w="76200" cap="rnd">
              <a:solidFill>
                <a:srgbClr val="002345"/>
              </a:solidFill>
              <a:round/>
            </a:ln>
            <a:effectLst/>
          </c:spPr>
          <c:marker>
            <c:symbol val="none"/>
          </c:marker>
          <c:dPt>
            <c:idx val="77"/>
            <c:marker>
              <c:symbol val="diamond"/>
              <c:size val="15"/>
              <c:spPr>
                <a:solidFill>
                  <a:srgbClr val="002345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AE8C-4696-844F-1408A2410802}"/>
              </c:ext>
            </c:extLst>
          </c:dPt>
          <c:dPt>
            <c:idx val="89"/>
            <c:marker>
              <c:symbol val="diamond"/>
              <c:size val="15"/>
              <c:spPr>
                <a:solidFill>
                  <a:srgbClr val="002345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AE8C-4696-844F-1408A2410802}"/>
              </c:ext>
            </c:extLst>
          </c:dPt>
          <c:cat>
            <c:numRef>
              <c:f>'1.10.A'!$R$3:$R$97</c:f>
              <c:numCache>
                <c:formatCode>[$-409]mmm\-yy;@</c:formatCode>
                <c:ptCount val="95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</c:numCache>
            </c:numRef>
          </c:cat>
          <c:val>
            <c:numRef>
              <c:f>'1.10.A'!$S$3:$S$97</c:f>
              <c:numCache>
                <c:formatCode>0.0</c:formatCode>
                <c:ptCount val="95"/>
                <c:pt idx="0">
                  <c:v>100.8</c:v>
                </c:pt>
                <c:pt idx="1">
                  <c:v>103</c:v>
                </c:pt>
                <c:pt idx="2">
                  <c:v>99.1</c:v>
                </c:pt>
                <c:pt idx="3">
                  <c:v>96.6</c:v>
                </c:pt>
                <c:pt idx="4">
                  <c:v>96.7</c:v>
                </c:pt>
                <c:pt idx="5">
                  <c:v>96.5</c:v>
                </c:pt>
                <c:pt idx="6">
                  <c:v>100.6</c:v>
                </c:pt>
                <c:pt idx="7">
                  <c:v>102.8</c:v>
                </c:pt>
                <c:pt idx="8">
                  <c:v>103.3</c:v>
                </c:pt>
                <c:pt idx="9">
                  <c:v>100.7</c:v>
                </c:pt>
                <c:pt idx="10">
                  <c:v>98.4</c:v>
                </c:pt>
                <c:pt idx="11">
                  <c:v>101.6</c:v>
                </c:pt>
                <c:pt idx="12">
                  <c:v>99.2</c:v>
                </c:pt>
                <c:pt idx="13">
                  <c:v>102.5</c:v>
                </c:pt>
                <c:pt idx="14">
                  <c:v>100.4</c:v>
                </c:pt>
                <c:pt idx="15">
                  <c:v>100.8</c:v>
                </c:pt>
                <c:pt idx="16">
                  <c:v>101.2</c:v>
                </c:pt>
                <c:pt idx="17">
                  <c:v>103.2</c:v>
                </c:pt>
                <c:pt idx="18">
                  <c:v>99.6</c:v>
                </c:pt>
                <c:pt idx="19">
                  <c:v>95.1</c:v>
                </c:pt>
                <c:pt idx="20">
                  <c:v>91.5</c:v>
                </c:pt>
                <c:pt idx="21">
                  <c:v>83.4</c:v>
                </c:pt>
                <c:pt idx="22">
                  <c:v>75.599999999999994</c:v>
                </c:pt>
                <c:pt idx="23">
                  <c:v>61.7</c:v>
                </c:pt>
                <c:pt idx="24">
                  <c:v>49.5</c:v>
                </c:pt>
                <c:pt idx="25">
                  <c:v>55.6</c:v>
                </c:pt>
                <c:pt idx="26">
                  <c:v>53.7</c:v>
                </c:pt>
                <c:pt idx="27">
                  <c:v>56.7</c:v>
                </c:pt>
                <c:pt idx="28">
                  <c:v>61.1</c:v>
                </c:pt>
                <c:pt idx="29">
                  <c:v>60</c:v>
                </c:pt>
                <c:pt idx="30">
                  <c:v>54.1</c:v>
                </c:pt>
                <c:pt idx="31">
                  <c:v>46.7</c:v>
                </c:pt>
                <c:pt idx="32">
                  <c:v>47</c:v>
                </c:pt>
                <c:pt idx="33">
                  <c:v>47</c:v>
                </c:pt>
                <c:pt idx="34">
                  <c:v>43.3</c:v>
                </c:pt>
                <c:pt idx="35">
                  <c:v>37.6</c:v>
                </c:pt>
                <c:pt idx="36">
                  <c:v>31.8</c:v>
                </c:pt>
                <c:pt idx="37">
                  <c:v>32.4</c:v>
                </c:pt>
                <c:pt idx="38">
                  <c:v>37.200000000000003</c:v>
                </c:pt>
                <c:pt idx="39">
                  <c:v>40.1</c:v>
                </c:pt>
                <c:pt idx="40">
                  <c:v>44.4</c:v>
                </c:pt>
                <c:pt idx="41">
                  <c:v>46.7</c:v>
                </c:pt>
                <c:pt idx="42">
                  <c:v>44.4</c:v>
                </c:pt>
                <c:pt idx="43">
                  <c:v>45.2</c:v>
                </c:pt>
                <c:pt idx="44">
                  <c:v>45.7</c:v>
                </c:pt>
                <c:pt idx="45">
                  <c:v>50.1</c:v>
                </c:pt>
                <c:pt idx="46">
                  <c:v>46.8</c:v>
                </c:pt>
                <c:pt idx="47">
                  <c:v>53.8</c:v>
                </c:pt>
                <c:pt idx="48">
                  <c:v>54.4</c:v>
                </c:pt>
                <c:pt idx="49">
                  <c:v>54.4</c:v>
                </c:pt>
                <c:pt idx="50">
                  <c:v>51.2</c:v>
                </c:pt>
                <c:pt idx="51">
                  <c:v>52.6</c:v>
                </c:pt>
                <c:pt idx="52">
                  <c:v>50.4</c:v>
                </c:pt>
                <c:pt idx="53">
                  <c:v>47.3</c:v>
                </c:pt>
                <c:pt idx="54">
                  <c:v>48.8</c:v>
                </c:pt>
                <c:pt idx="55">
                  <c:v>51.2</c:v>
                </c:pt>
                <c:pt idx="56">
                  <c:v>54</c:v>
                </c:pt>
                <c:pt idx="57">
                  <c:v>55.6</c:v>
                </c:pt>
                <c:pt idx="58">
                  <c:v>60.1</c:v>
                </c:pt>
                <c:pt idx="59">
                  <c:v>61.3</c:v>
                </c:pt>
                <c:pt idx="60">
                  <c:v>66.7</c:v>
                </c:pt>
                <c:pt idx="61">
                  <c:v>63.2</c:v>
                </c:pt>
                <c:pt idx="62">
                  <c:v>63.5</c:v>
                </c:pt>
                <c:pt idx="63">
                  <c:v>67.400000000000006</c:v>
                </c:pt>
                <c:pt idx="64">
                  <c:v>72</c:v>
                </c:pt>
                <c:pt idx="65">
                  <c:v>71.3</c:v>
                </c:pt>
                <c:pt idx="66">
                  <c:v>72</c:v>
                </c:pt>
                <c:pt idx="67">
                  <c:v>70.900000000000006</c:v>
                </c:pt>
                <c:pt idx="68">
                  <c:v>75.099999999999994</c:v>
                </c:pt>
                <c:pt idx="69">
                  <c:v>76</c:v>
                </c:pt>
                <c:pt idx="70">
                  <c:v>64.3</c:v>
                </c:pt>
                <c:pt idx="77">
                  <c:v>68.7</c:v>
                </c:pt>
                <c:pt idx="89">
                  <c:v>67.7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E8C-4696-844F-1408A2410802}"/>
            </c:ext>
          </c:extLst>
        </c:ser>
        <c:ser>
          <c:idx val="2"/>
          <c:order val="1"/>
          <c:tx>
            <c:strRef>
              <c:f>'1.10.A'!$T$2</c:f>
              <c:strCache>
                <c:ptCount val="1"/>
                <c:pt idx="0">
                  <c:v>Металлы</c:v>
                </c:pt>
              </c:strCache>
            </c:strRef>
          </c:tx>
          <c:spPr>
            <a:ln w="76200" cap="rnd">
              <a:solidFill>
                <a:srgbClr val="EB1C2D"/>
              </a:solidFill>
              <a:round/>
            </a:ln>
            <a:effectLst/>
          </c:spPr>
          <c:marker>
            <c:symbol val="none"/>
          </c:marker>
          <c:dPt>
            <c:idx val="77"/>
            <c:marker>
              <c:symbol val="diamond"/>
              <c:size val="15"/>
              <c:spPr>
                <a:solidFill>
                  <a:srgbClr val="EB1C2D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AE8C-4696-844F-1408A2410802}"/>
              </c:ext>
            </c:extLst>
          </c:dPt>
          <c:dPt>
            <c:idx val="89"/>
            <c:marker>
              <c:symbol val="diamond"/>
              <c:size val="15"/>
              <c:spPr>
                <a:solidFill>
                  <a:srgbClr val="EB1C2D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AE8C-4696-844F-1408A2410802}"/>
              </c:ext>
            </c:extLst>
          </c:dPt>
          <c:cat>
            <c:numRef>
              <c:f>'1.10.A'!$R$3:$R$97</c:f>
              <c:numCache>
                <c:formatCode>[$-409]mmm\-yy;@</c:formatCode>
                <c:ptCount val="95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</c:numCache>
            </c:numRef>
          </c:cat>
          <c:val>
            <c:numRef>
              <c:f>'1.10.A'!$T$3:$T$97</c:f>
              <c:numCache>
                <c:formatCode>0.0</c:formatCode>
                <c:ptCount val="95"/>
                <c:pt idx="0">
                  <c:v>110.4</c:v>
                </c:pt>
                <c:pt idx="1">
                  <c:v>111.6</c:v>
                </c:pt>
                <c:pt idx="2">
                  <c:v>104.1</c:v>
                </c:pt>
                <c:pt idx="3">
                  <c:v>99.9</c:v>
                </c:pt>
                <c:pt idx="4">
                  <c:v>97.3</c:v>
                </c:pt>
                <c:pt idx="5">
                  <c:v>94.1</c:v>
                </c:pt>
                <c:pt idx="6">
                  <c:v>94.3</c:v>
                </c:pt>
                <c:pt idx="7">
                  <c:v>98.7</c:v>
                </c:pt>
                <c:pt idx="8">
                  <c:v>97.1</c:v>
                </c:pt>
                <c:pt idx="9">
                  <c:v>98.1</c:v>
                </c:pt>
                <c:pt idx="10">
                  <c:v>96.7</c:v>
                </c:pt>
                <c:pt idx="11">
                  <c:v>97.7</c:v>
                </c:pt>
                <c:pt idx="12">
                  <c:v>97</c:v>
                </c:pt>
                <c:pt idx="13">
                  <c:v>94.9</c:v>
                </c:pt>
                <c:pt idx="14">
                  <c:v>91.4</c:v>
                </c:pt>
                <c:pt idx="15">
                  <c:v>94.1</c:v>
                </c:pt>
                <c:pt idx="16">
                  <c:v>93.4</c:v>
                </c:pt>
                <c:pt idx="17">
                  <c:v>92.9</c:v>
                </c:pt>
                <c:pt idx="18">
                  <c:v>97.1</c:v>
                </c:pt>
                <c:pt idx="19">
                  <c:v>96.9</c:v>
                </c:pt>
                <c:pt idx="20">
                  <c:v>93.7</c:v>
                </c:pt>
                <c:pt idx="21">
                  <c:v>91</c:v>
                </c:pt>
                <c:pt idx="22">
                  <c:v>91.2</c:v>
                </c:pt>
                <c:pt idx="23">
                  <c:v>86.8</c:v>
                </c:pt>
                <c:pt idx="24">
                  <c:v>81.3</c:v>
                </c:pt>
                <c:pt idx="25">
                  <c:v>79.7</c:v>
                </c:pt>
                <c:pt idx="26">
                  <c:v>79</c:v>
                </c:pt>
                <c:pt idx="27">
                  <c:v>79.400000000000006</c:v>
                </c:pt>
                <c:pt idx="28">
                  <c:v>82.2</c:v>
                </c:pt>
                <c:pt idx="29">
                  <c:v>77.400000000000006</c:v>
                </c:pt>
                <c:pt idx="30">
                  <c:v>72.400000000000006</c:v>
                </c:pt>
                <c:pt idx="31">
                  <c:v>69</c:v>
                </c:pt>
                <c:pt idx="32">
                  <c:v>69.8</c:v>
                </c:pt>
                <c:pt idx="33">
                  <c:v>68.5</c:v>
                </c:pt>
                <c:pt idx="34">
                  <c:v>63.7</c:v>
                </c:pt>
                <c:pt idx="35">
                  <c:v>62</c:v>
                </c:pt>
                <c:pt idx="36">
                  <c:v>60.8</c:v>
                </c:pt>
                <c:pt idx="37">
                  <c:v>63.5</c:v>
                </c:pt>
                <c:pt idx="38">
                  <c:v>67.400000000000006</c:v>
                </c:pt>
                <c:pt idx="39">
                  <c:v>68.3</c:v>
                </c:pt>
                <c:pt idx="40">
                  <c:v>66.099999999999994</c:v>
                </c:pt>
                <c:pt idx="41">
                  <c:v>66.400000000000006</c:v>
                </c:pt>
                <c:pt idx="42">
                  <c:v>69.900000000000006</c:v>
                </c:pt>
                <c:pt idx="43">
                  <c:v>70.2</c:v>
                </c:pt>
                <c:pt idx="44">
                  <c:v>69.2</c:v>
                </c:pt>
                <c:pt idx="45">
                  <c:v>70.599999999999994</c:v>
                </c:pt>
                <c:pt idx="46">
                  <c:v>78.8</c:v>
                </c:pt>
                <c:pt idx="47">
                  <c:v>81</c:v>
                </c:pt>
                <c:pt idx="48">
                  <c:v>82.1</c:v>
                </c:pt>
                <c:pt idx="49">
                  <c:v>85.8</c:v>
                </c:pt>
                <c:pt idx="50">
                  <c:v>85.2</c:v>
                </c:pt>
                <c:pt idx="51">
                  <c:v>81.5</c:v>
                </c:pt>
                <c:pt idx="52">
                  <c:v>79.599999999999994</c:v>
                </c:pt>
                <c:pt idx="53">
                  <c:v>79</c:v>
                </c:pt>
                <c:pt idx="54">
                  <c:v>83</c:v>
                </c:pt>
                <c:pt idx="55">
                  <c:v>89.8</c:v>
                </c:pt>
                <c:pt idx="56">
                  <c:v>91</c:v>
                </c:pt>
                <c:pt idx="57">
                  <c:v>91.8</c:v>
                </c:pt>
                <c:pt idx="58">
                  <c:v>91.9</c:v>
                </c:pt>
                <c:pt idx="59">
                  <c:v>92.6</c:v>
                </c:pt>
                <c:pt idx="60">
                  <c:v>97.5</c:v>
                </c:pt>
                <c:pt idx="61">
                  <c:v>97.6</c:v>
                </c:pt>
                <c:pt idx="62">
                  <c:v>93</c:v>
                </c:pt>
                <c:pt idx="63">
                  <c:v>95.2</c:v>
                </c:pt>
                <c:pt idx="64">
                  <c:v>95.6</c:v>
                </c:pt>
                <c:pt idx="65">
                  <c:v>95.8</c:v>
                </c:pt>
                <c:pt idx="66">
                  <c:v>87.8</c:v>
                </c:pt>
                <c:pt idx="67">
                  <c:v>86</c:v>
                </c:pt>
                <c:pt idx="68">
                  <c:v>85.3</c:v>
                </c:pt>
                <c:pt idx="69">
                  <c:v>87.4</c:v>
                </c:pt>
                <c:pt idx="70">
                  <c:v>85.3</c:v>
                </c:pt>
                <c:pt idx="77">
                  <c:v>90.7</c:v>
                </c:pt>
                <c:pt idx="89">
                  <c:v>90.9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AE8C-4696-844F-1408A2410802}"/>
            </c:ext>
          </c:extLst>
        </c:ser>
        <c:ser>
          <c:idx val="0"/>
          <c:order val="2"/>
          <c:tx>
            <c:strRef>
              <c:f>'1.10.A'!$U$2</c:f>
              <c:strCache>
                <c:ptCount val="1"/>
                <c:pt idx="0">
                  <c:v>С/х товары</c:v>
                </c:pt>
              </c:strCache>
            </c:strRef>
          </c:tx>
          <c:spPr>
            <a:ln w="76200" cap="rnd">
              <a:solidFill>
                <a:srgbClr val="F78D28"/>
              </a:solidFill>
              <a:round/>
            </a:ln>
            <a:effectLst/>
          </c:spPr>
          <c:marker>
            <c:symbol val="none"/>
          </c:marker>
          <c:dPt>
            <c:idx val="77"/>
            <c:marker>
              <c:symbol val="diamond"/>
              <c:size val="15"/>
              <c:spPr>
                <a:solidFill>
                  <a:srgbClr val="F78D28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AE8C-4696-844F-1408A2410802}"/>
              </c:ext>
            </c:extLst>
          </c:dPt>
          <c:dPt>
            <c:idx val="89"/>
            <c:marker>
              <c:symbol val="diamond"/>
              <c:size val="15"/>
              <c:spPr>
                <a:solidFill>
                  <a:srgbClr val="F78D28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AE8C-4696-844F-1408A2410802}"/>
              </c:ext>
            </c:extLst>
          </c:dPt>
          <c:cat>
            <c:numRef>
              <c:f>'1.10.A'!$R$3:$R$97</c:f>
              <c:numCache>
                <c:formatCode>[$-409]mmm\-yy;@</c:formatCode>
                <c:ptCount val="95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</c:numCache>
            </c:numRef>
          </c:cat>
          <c:val>
            <c:numRef>
              <c:f>'1.10.A'!$U$3:$U$97</c:f>
              <c:numCache>
                <c:formatCode>0.0</c:formatCode>
                <c:ptCount val="95"/>
                <c:pt idx="0">
                  <c:v>105.2</c:v>
                </c:pt>
                <c:pt idx="1">
                  <c:v>104</c:v>
                </c:pt>
                <c:pt idx="2">
                  <c:v>102.3</c:v>
                </c:pt>
                <c:pt idx="3">
                  <c:v>100</c:v>
                </c:pt>
                <c:pt idx="4">
                  <c:v>102</c:v>
                </c:pt>
                <c:pt idx="5">
                  <c:v>101.7</c:v>
                </c:pt>
                <c:pt idx="6">
                  <c:v>99.3</c:v>
                </c:pt>
                <c:pt idx="7">
                  <c:v>97.2</c:v>
                </c:pt>
                <c:pt idx="8">
                  <c:v>97</c:v>
                </c:pt>
                <c:pt idx="9">
                  <c:v>97.4</c:v>
                </c:pt>
                <c:pt idx="10">
                  <c:v>96.9</c:v>
                </c:pt>
                <c:pt idx="11">
                  <c:v>97.1</c:v>
                </c:pt>
                <c:pt idx="12">
                  <c:v>96.2</c:v>
                </c:pt>
                <c:pt idx="13">
                  <c:v>99.6</c:v>
                </c:pt>
                <c:pt idx="14">
                  <c:v>101.9</c:v>
                </c:pt>
                <c:pt idx="15">
                  <c:v>101.2</c:v>
                </c:pt>
                <c:pt idx="16">
                  <c:v>101.5</c:v>
                </c:pt>
                <c:pt idx="17">
                  <c:v>99.4</c:v>
                </c:pt>
                <c:pt idx="18">
                  <c:v>97.2</c:v>
                </c:pt>
                <c:pt idx="19">
                  <c:v>95.7</c:v>
                </c:pt>
                <c:pt idx="20">
                  <c:v>92.4</c:v>
                </c:pt>
                <c:pt idx="21">
                  <c:v>92.1</c:v>
                </c:pt>
                <c:pt idx="22">
                  <c:v>92.1</c:v>
                </c:pt>
                <c:pt idx="23">
                  <c:v>90.5</c:v>
                </c:pt>
                <c:pt idx="24">
                  <c:v>88.4</c:v>
                </c:pt>
                <c:pt idx="25">
                  <c:v>86.7</c:v>
                </c:pt>
                <c:pt idx="26">
                  <c:v>84.4</c:v>
                </c:pt>
                <c:pt idx="27">
                  <c:v>84.1</c:v>
                </c:pt>
                <c:pt idx="28">
                  <c:v>84.1</c:v>
                </c:pt>
                <c:pt idx="29">
                  <c:v>83.8</c:v>
                </c:pt>
                <c:pt idx="30">
                  <c:v>84</c:v>
                </c:pt>
                <c:pt idx="31">
                  <c:v>80.5</c:v>
                </c:pt>
                <c:pt idx="32">
                  <c:v>78.5</c:v>
                </c:pt>
                <c:pt idx="33">
                  <c:v>79.400000000000006</c:v>
                </c:pt>
                <c:pt idx="34">
                  <c:v>78.3</c:v>
                </c:pt>
                <c:pt idx="35">
                  <c:v>78.5</c:v>
                </c:pt>
                <c:pt idx="36">
                  <c:v>77.099999999999994</c:v>
                </c:pt>
                <c:pt idx="37">
                  <c:v>77.3</c:v>
                </c:pt>
                <c:pt idx="38">
                  <c:v>79</c:v>
                </c:pt>
                <c:pt idx="39">
                  <c:v>81.7</c:v>
                </c:pt>
                <c:pt idx="40">
                  <c:v>84.6</c:v>
                </c:pt>
                <c:pt idx="41">
                  <c:v>87.5</c:v>
                </c:pt>
                <c:pt idx="42">
                  <c:v>85.3</c:v>
                </c:pt>
                <c:pt idx="43">
                  <c:v>83.9</c:v>
                </c:pt>
                <c:pt idx="44">
                  <c:v>83.4</c:v>
                </c:pt>
                <c:pt idx="45">
                  <c:v>82.3</c:v>
                </c:pt>
                <c:pt idx="46">
                  <c:v>82.8</c:v>
                </c:pt>
                <c:pt idx="47">
                  <c:v>82.3</c:v>
                </c:pt>
                <c:pt idx="48">
                  <c:v>84.3</c:v>
                </c:pt>
                <c:pt idx="49">
                  <c:v>84.4</c:v>
                </c:pt>
                <c:pt idx="50">
                  <c:v>82.6</c:v>
                </c:pt>
                <c:pt idx="51">
                  <c:v>81.5</c:v>
                </c:pt>
                <c:pt idx="52">
                  <c:v>82.6</c:v>
                </c:pt>
                <c:pt idx="53">
                  <c:v>81.7</c:v>
                </c:pt>
                <c:pt idx="54">
                  <c:v>81.8</c:v>
                </c:pt>
                <c:pt idx="55">
                  <c:v>79.7</c:v>
                </c:pt>
                <c:pt idx="56">
                  <c:v>80.5</c:v>
                </c:pt>
                <c:pt idx="57">
                  <c:v>80.2</c:v>
                </c:pt>
                <c:pt idx="58">
                  <c:v>80.599999999999994</c:v>
                </c:pt>
                <c:pt idx="59">
                  <c:v>79.900000000000006</c:v>
                </c:pt>
                <c:pt idx="60">
                  <c:v>82.1</c:v>
                </c:pt>
                <c:pt idx="61">
                  <c:v>83.6</c:v>
                </c:pt>
                <c:pt idx="62">
                  <c:v>84.8</c:v>
                </c:pt>
                <c:pt idx="63">
                  <c:v>86.4</c:v>
                </c:pt>
                <c:pt idx="64">
                  <c:v>86.5</c:v>
                </c:pt>
                <c:pt idx="65">
                  <c:v>83.8</c:v>
                </c:pt>
                <c:pt idx="66">
                  <c:v>81.400000000000006</c:v>
                </c:pt>
                <c:pt idx="67">
                  <c:v>80</c:v>
                </c:pt>
                <c:pt idx="68">
                  <c:v>77.900000000000006</c:v>
                </c:pt>
                <c:pt idx="69">
                  <c:v>78.5</c:v>
                </c:pt>
                <c:pt idx="70">
                  <c:v>77.5</c:v>
                </c:pt>
                <c:pt idx="77">
                  <c:v>82.1</c:v>
                </c:pt>
                <c:pt idx="89">
                  <c:v>83.4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AE8C-4696-844F-1408A2410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03360"/>
        <c:axId val="43104896"/>
      </c:lineChart>
      <c:dateAx>
        <c:axId val="43103360"/>
        <c:scaling>
          <c:orientation val="minMax"/>
          <c:min val="41275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ru-RU"/>
          </a:p>
        </c:txPr>
        <c:crossAx val="43104896"/>
        <c:crosses val="autoZero"/>
        <c:auto val="1"/>
        <c:lblOffset val="100"/>
        <c:baseTimeUnit val="months"/>
        <c:majorUnit val="12"/>
        <c:majorTimeUnit val="months"/>
      </c:dateAx>
      <c:valAx>
        <c:axId val="43104896"/>
        <c:scaling>
          <c:orientation val="minMax"/>
          <c:max val="120"/>
          <c:min val="20"/>
        </c:scaling>
        <c:delete val="0"/>
        <c:axPos val="l"/>
        <c:numFmt formatCode="0" sourceLinked="0"/>
        <c:majorTickMark val="cross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431033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18626268591426071"/>
          <c:y val="7.2585010207057446E-2"/>
          <c:w val="0.70095931758530183"/>
          <c:h val="7.6652668416447939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66421610684363E-2"/>
          <c:y val="1.7402842139484138E-2"/>
          <c:w val="0.91783635349555637"/>
          <c:h val="0.8282828282828282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Sheet1!$A$2:$I$2</c:f>
              <c:strCache>
                <c:ptCount val="1"/>
                <c:pt idx="0">
                  <c:v>Прирост ВВП в 2013 г., %</c:v>
                </c:pt>
              </c:strCache>
            </c:strRef>
          </c:tx>
          <c:spPr>
            <a:solidFill>
              <a:schemeClr val="accent3"/>
            </a:solidFill>
            <a:ln w="13465">
              <a:noFill/>
              <a:prstDash val="solid"/>
            </a:ln>
          </c:spPr>
          <c:invertIfNegative val="0"/>
          <c:dLbls>
            <c:dLbl>
              <c:idx val="7"/>
              <c:layout>
                <c:manualLayout>
                  <c:x val="1.8401870002329471E-2"/>
                  <c:y val="4.26623368093468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9581099999409302"/>
                  <c:y val="3.47933415251017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66328983820758336"/>
                  <c:y val="7.932423422579525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7.7050758752680295E-3"/>
                  <c:y val="-4.8108087258861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7.9929652833330422E-3"/>
                  <c:y val="-5.05539237208961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6922">
                <a:noFill/>
              </a:ln>
            </c:spPr>
            <c:txPr>
              <a:bodyPr/>
              <a:lstStyle/>
              <a:p>
                <a:pPr>
                  <a:defRPr sz="105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Sheet1!$K$1:$U$1</c:f>
              <c:strCache>
                <c:ptCount val="11"/>
                <c:pt idx="0">
                  <c:v>Панама</c:v>
                </c:pt>
                <c:pt idx="1">
                  <c:v>Чили</c:v>
                </c:pt>
                <c:pt idx="2">
                  <c:v>Перу</c:v>
                </c:pt>
                <c:pt idx="3">
                  <c:v>Колумбия</c:v>
                </c:pt>
                <c:pt idx="4">
                  <c:v>Мексика</c:v>
                </c:pt>
                <c:pt idx="5">
                  <c:v>Уругвай</c:v>
                </c:pt>
                <c:pt idx="6">
                  <c:v>Бразилия</c:v>
                </c:pt>
                <c:pt idx="7">
                  <c:v>Эквадор</c:v>
                </c:pt>
                <c:pt idx="8">
                  <c:v>Аргентина</c:v>
                </c:pt>
                <c:pt idx="9">
                  <c:v>Венесуэла</c:v>
                </c:pt>
                <c:pt idx="10">
                  <c:v>ЛКА</c:v>
                </c:pt>
              </c:strCache>
            </c:strRef>
          </c:cat>
          <c:val>
            <c:numRef>
              <c:f>Sheet1!$K$2:$U$2</c:f>
              <c:numCache>
                <c:formatCode>General</c:formatCode>
                <c:ptCount val="11"/>
                <c:pt idx="0">
                  <c:v>4</c:v>
                </c:pt>
                <c:pt idx="1">
                  <c:v>3.9</c:v>
                </c:pt>
                <c:pt idx="2">
                  <c:v>3.9</c:v>
                </c:pt>
                <c:pt idx="3">
                  <c:v>2.7</c:v>
                </c:pt>
                <c:pt idx="4">
                  <c:v>2.1</c:v>
                </c:pt>
                <c:pt idx="5">
                  <c:v>2.1</c:v>
                </c:pt>
                <c:pt idx="6">
                  <c:v>1.2</c:v>
                </c:pt>
                <c:pt idx="7">
                  <c:v>1</c:v>
                </c:pt>
                <c:pt idx="8">
                  <c:v>-2.8</c:v>
                </c:pt>
                <c:pt idx="9">
                  <c:v>-18</c:v>
                </c:pt>
                <c:pt idx="10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200448"/>
        <c:axId val="97010816"/>
      </c:barChart>
      <c:catAx>
        <c:axId val="42200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3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70108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7010816"/>
        <c:scaling>
          <c:orientation val="minMax"/>
          <c:max val="10"/>
          <c:min val="-20"/>
        </c:scaling>
        <c:delete val="0"/>
        <c:axPos val="b"/>
        <c:numFmt formatCode="0" sourceLinked="0"/>
        <c:majorTickMark val="out"/>
        <c:minorTickMark val="out"/>
        <c:tickLblPos val="nextTo"/>
        <c:spPr>
          <a:ln w="33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42200448"/>
        <c:crosses val="autoZero"/>
        <c:crossBetween val="between"/>
        <c:majorUnit val="2"/>
        <c:minorUnit val="2"/>
      </c:valAx>
      <c:spPr>
        <a:noFill/>
        <a:ln w="25396">
          <a:noFill/>
        </a:ln>
      </c:spPr>
    </c:plotArea>
    <c:plotVisOnly val="1"/>
    <c:dispBlanksAs val="gap"/>
    <c:showDLblsOverMax val="0"/>
  </c:chart>
  <c:spPr>
    <a:noFill/>
    <a:ln w="3361">
      <a:solidFill>
        <a:schemeClr val="bg1">
          <a:lumMod val="65000"/>
        </a:schemeClr>
      </a:solidFill>
      <a:prstDash val="solid"/>
    </a:ln>
  </c:spPr>
  <c:txPr>
    <a:bodyPr/>
    <a:lstStyle/>
    <a:p>
      <a:pPr>
        <a:defRPr sz="105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838447629366986E-2"/>
          <c:y val="1.7361364680055107E-2"/>
          <c:w val="0.92760827629516274"/>
          <c:h val="0.8638896753407329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Физический объем</c:v>
                </c:pt>
              </c:strCache>
            </c:strRef>
          </c:tx>
          <c:invertIfNegative val="0"/>
          <c:cat>
            <c:strRef>
              <c:f>Sheet1!$B$1:$S$1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2018E</c:v>
                </c:pt>
              </c:strCache>
            </c:strRef>
          </c:cat>
          <c:val>
            <c:numRef>
              <c:f>Sheet1!$B$2:$S$2</c:f>
              <c:numCache>
                <c:formatCode>0.00%</c:formatCode>
                <c:ptCount val="18"/>
                <c:pt idx="0">
                  <c:v>1.7393295211668436E-2</c:v>
                </c:pt>
                <c:pt idx="1">
                  <c:v>7.2267304131754528E-3</c:v>
                </c:pt>
                <c:pt idx="2">
                  <c:v>2.7571712004109905E-2</c:v>
                </c:pt>
                <c:pt idx="3">
                  <c:v>9.7763508393678755E-2</c:v>
                </c:pt>
                <c:pt idx="4">
                  <c:v>8.7446392652472449E-2</c:v>
                </c:pt>
                <c:pt idx="5">
                  <c:v>3.4755153233722247E-2</c:v>
                </c:pt>
                <c:pt idx="6">
                  <c:v>2.4812203628499008E-2</c:v>
                </c:pt>
                <c:pt idx="7">
                  <c:v>-1.1762733619388066E-2</c:v>
                </c:pt>
                <c:pt idx="8">
                  <c:v>-3.0951085005167189E-2</c:v>
                </c:pt>
                <c:pt idx="9">
                  <c:v>7.3962739936700661E-2</c:v>
                </c:pt>
                <c:pt idx="10">
                  <c:v>3.0437999999999965E-2</c:v>
                </c:pt>
                <c:pt idx="11">
                  <c:v>4.2061725208115242E-2</c:v>
                </c:pt>
                <c:pt idx="12">
                  <c:v>2.2933561809681698E-2</c:v>
                </c:pt>
                <c:pt idx="13">
                  <c:v>4.4198787293510303E-2</c:v>
                </c:pt>
                <c:pt idx="14">
                  <c:v>1.48824174387678E-2</c:v>
                </c:pt>
                <c:pt idx="15">
                  <c:v>0.03</c:v>
                </c:pt>
                <c:pt idx="16">
                  <c:v>7.0000000000000007E-2</c:v>
                </c:pt>
                <c:pt idx="17" formatCode="0%">
                  <c:v>0.06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Цена</c:v>
                </c:pt>
              </c:strCache>
            </c:strRef>
          </c:tx>
          <c:invertIfNegative val="0"/>
          <c:cat>
            <c:strRef>
              <c:f>Sheet1!$B$1:$S$1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2018E</c:v>
                </c:pt>
              </c:strCache>
            </c:strRef>
          </c:cat>
          <c:val>
            <c:numRef>
              <c:f>Sheet1!$B$3:$S$3</c:f>
              <c:numCache>
                <c:formatCode>0.00%</c:formatCode>
                <c:ptCount val="18"/>
                <c:pt idx="0">
                  <c:v>-5.6391532039206438E-2</c:v>
                </c:pt>
                <c:pt idx="1">
                  <c:v>1.0946645297191804E-3</c:v>
                </c:pt>
                <c:pt idx="2">
                  <c:v>6.97569950359542E-2</c:v>
                </c:pt>
                <c:pt idx="3">
                  <c:v>0.13854674110155701</c:v>
                </c:pt>
                <c:pt idx="4">
                  <c:v>0.12521578953065871</c:v>
                </c:pt>
                <c:pt idx="5">
                  <c:v>0.15353194336880599</c:v>
                </c:pt>
                <c:pt idx="6">
                  <c:v>8.1606199918322408E-2</c:v>
                </c:pt>
                <c:pt idx="7">
                  <c:v>0.16886017314117607</c:v>
                </c:pt>
                <c:pt idx="8">
                  <c:v>-0.16335802159458301</c:v>
                </c:pt>
                <c:pt idx="9">
                  <c:v>0.17077448850262167</c:v>
                </c:pt>
                <c:pt idx="10">
                  <c:v>0.18837911645339012</c:v>
                </c:pt>
                <c:pt idx="11">
                  <c:v>-2.6036226218473346E-2</c:v>
                </c:pt>
                <c:pt idx="12">
                  <c:v>-2.422113561191E-2</c:v>
                </c:pt>
                <c:pt idx="13">
                  <c:v>-7.6298866277487998E-2</c:v>
                </c:pt>
                <c:pt idx="14">
                  <c:v>-0.1677095541654493</c:v>
                </c:pt>
                <c:pt idx="15">
                  <c:v>-0.06</c:v>
                </c:pt>
                <c:pt idx="16" formatCode="0%">
                  <c:v>0.04</c:v>
                </c:pt>
                <c:pt idx="17" formatCode="0%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674560"/>
        <c:axId val="96676096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Стоимостной объем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2414671281093076E-3"/>
                  <c:y val="5.12091038406827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482934256218615E-2"/>
                  <c:y val="-2.2759601706970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379800853485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3405501730409901E-2"/>
                  <c:y val="-2.84495021337126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1207335640546538E-3"/>
                  <c:y val="-3.41394025604551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4.6810997709455567E-3"/>
                  <c:y val="-3.4139402560455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1207335640546538E-3"/>
                  <c:y val="-2.8449502133712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5603913547325441E-2"/>
                  <c:y val="9.00342214989478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9.3622006921638464E-3"/>
                  <c:y val="7.13096332589453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3405624593936046E-2"/>
                  <c:y val="-5.8460928811277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0"/>
                  <c:y val="-5.01118638851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401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Sheet1!$B$1:$S$1</c:f>
              <c:strCach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2018E</c:v>
                </c:pt>
              </c:strCache>
            </c:strRef>
          </c:cat>
          <c:val>
            <c:numRef>
              <c:f>Sheet1!$B$4:$S$4</c:f>
              <c:numCache>
                <c:formatCode>0%</c:formatCode>
                <c:ptCount val="18"/>
                <c:pt idx="0">
                  <c:v>-3.8998236827538002E-2</c:v>
                </c:pt>
                <c:pt idx="1">
                  <c:v>8.3213949428946332E-3</c:v>
                </c:pt>
                <c:pt idx="2">
                  <c:v>9.7328707040064105E-2</c:v>
                </c:pt>
                <c:pt idx="3">
                  <c:v>0.23631024949523577</c:v>
                </c:pt>
                <c:pt idx="4">
                  <c:v>0.21266218218313115</c:v>
                </c:pt>
                <c:pt idx="5">
                  <c:v>0.18828709660252824</c:v>
                </c:pt>
                <c:pt idx="6">
                  <c:v>0.10641840354682142</c:v>
                </c:pt>
                <c:pt idx="7">
                  <c:v>0.15709743952178801</c:v>
                </c:pt>
                <c:pt idx="8">
                  <c:v>-0.1943091065997502</c:v>
                </c:pt>
                <c:pt idx="9">
                  <c:v>0.24473722843932233</c:v>
                </c:pt>
                <c:pt idx="10">
                  <c:v>0.21881711645339008</c:v>
                </c:pt>
                <c:pt idx="11">
                  <c:v>1.6025498989641895E-2</c:v>
                </c:pt>
                <c:pt idx="12">
                  <c:v>-1.2875738022283013E-3</c:v>
                </c:pt>
                <c:pt idx="13">
                  <c:v>-3.2100078983977695E-2</c:v>
                </c:pt>
                <c:pt idx="14">
                  <c:v>-0.1528271367266815</c:v>
                </c:pt>
                <c:pt idx="15">
                  <c:v>-0.03</c:v>
                </c:pt>
                <c:pt idx="16">
                  <c:v>0.11000000000000001</c:v>
                </c:pt>
                <c:pt idx="17">
                  <c:v>0.1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674560"/>
        <c:axId val="96676096"/>
      </c:lineChart>
      <c:catAx>
        <c:axId val="9667456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201"/>
            </a:pPr>
            <a:endParaRPr lang="ru-RU"/>
          </a:p>
        </c:txPr>
        <c:crossAx val="96676096"/>
        <c:crosses val="autoZero"/>
        <c:auto val="0"/>
        <c:lblAlgn val="ctr"/>
        <c:lblOffset val="100"/>
        <c:noMultiLvlLbl val="0"/>
      </c:catAx>
      <c:valAx>
        <c:axId val="9667609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1"/>
            </a:pPr>
            <a:endParaRPr lang="ru-RU"/>
          </a:p>
        </c:txPr>
        <c:crossAx val="96674560"/>
        <c:crosses val="autoZero"/>
        <c:crossBetween val="between"/>
      </c:valAx>
      <c:spPr>
        <a:noFill/>
        <a:ln w="25394">
          <a:noFill/>
        </a:ln>
      </c:spPr>
    </c:plotArea>
    <c:legend>
      <c:legendPos val="b"/>
      <c:layout>
        <c:manualLayout>
          <c:xMode val="edge"/>
          <c:yMode val="edge"/>
          <c:x val="0.15643597181931207"/>
          <c:y val="0.89558140353099303"/>
          <c:w val="0.64082331813786442"/>
          <c:h val="6.5196850393700823E-2"/>
        </c:manualLayout>
      </c:layout>
      <c:overlay val="0"/>
      <c:txPr>
        <a:bodyPr/>
        <a:lstStyle/>
        <a:p>
          <a:pPr>
            <a:defRPr sz="1401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bg1">
          <a:lumMod val="65000"/>
        </a:schemeClr>
      </a:solidFill>
    </a:ln>
  </c:spPr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113892259834383E-2"/>
          <c:y val="8.7286696277245793E-2"/>
          <c:w val="0.93128058289489701"/>
          <c:h val="0.80377062123121068"/>
        </c:manualLayout>
      </c:layout>
      <c:lineChart>
        <c:grouping val="standard"/>
        <c:varyColors val="0"/>
        <c:ser>
          <c:idx val="0"/>
          <c:order val="0"/>
          <c:tx>
            <c:strRef>
              <c:f>'2.3.2.B'!$Q$3</c:f>
              <c:strCache>
                <c:ptCount val="1"/>
                <c:pt idx="0">
                  <c:v>Соя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888888888888888E-2"/>
                  <c:y val="-3.5185185185185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3333333333333332E-3"/>
                  <c:y val="3.1481481481481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833333333333282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9444444444444441E-3"/>
                  <c:y val="-4.0740740740740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773623443549E-3"/>
                  <c:y val="-5.9649991608497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341755830548742E-2"/>
                  <c:y val="-8.4065718466269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'2.3.2.B'!$R$2:$W$2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'2.3.2.B'!$R$3:$W$3</c:f>
              <c:numCache>
                <c:formatCode>0.0</c:formatCode>
                <c:ptCount val="6"/>
                <c:pt idx="0">
                  <c:v>3</c:v>
                </c:pt>
                <c:pt idx="1">
                  <c:v>-3.5</c:v>
                </c:pt>
                <c:pt idx="2">
                  <c:v>3.2</c:v>
                </c:pt>
                <c:pt idx="3">
                  <c:v>2.1</c:v>
                </c:pt>
                <c:pt idx="4">
                  <c:v>2.1</c:v>
                </c:pt>
                <c:pt idx="5">
                  <c:v>2.1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089-4807-8171-2D7739DFF6DE}"/>
            </c:ext>
          </c:extLst>
        </c:ser>
        <c:ser>
          <c:idx val="1"/>
          <c:order val="1"/>
          <c:tx>
            <c:strRef>
              <c:f>'2.3.2.B'!$Q$4</c:f>
              <c:strCache>
                <c:ptCount val="1"/>
                <c:pt idx="0">
                  <c:v>Нефть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8.4792928990795897E-3"/>
                  <c:y val="7.129822454715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5555555555555558E-3"/>
                  <c:y val="2.4074074074074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248615538444446E-3"/>
                  <c:y val="7.6463135301751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566868638527343E-2"/>
                  <c:y val="5.3850104125546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'2.3.2.B'!$R$2:$W$2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'2.3.2.B'!$R$4:$W$4</c:f>
              <c:numCache>
                <c:formatCode>0.0</c:formatCode>
                <c:ptCount val="6"/>
                <c:pt idx="0">
                  <c:v>-15.6</c:v>
                </c:pt>
                <c:pt idx="1">
                  <c:v>23.3</c:v>
                </c:pt>
                <c:pt idx="2">
                  <c:v>30.7</c:v>
                </c:pt>
                <c:pt idx="3">
                  <c:v>-2.9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089-4807-8171-2D7739DFF6DE}"/>
            </c:ext>
          </c:extLst>
        </c:ser>
        <c:ser>
          <c:idx val="2"/>
          <c:order val="2"/>
          <c:tx>
            <c:strRef>
              <c:f>'2.3.2.B'!$Q$5</c:f>
              <c:strCache>
                <c:ptCount val="1"/>
                <c:pt idx="0">
                  <c:v>Медь</c:v>
                </c:pt>
              </c:strCache>
            </c:strRef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6666666666666666E-2"/>
                  <c:y val="1.4814814814814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133737277054686E-2"/>
                  <c:y val="-5.253553387685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9444444444444441E-3"/>
                  <c:y val="-2.9629629629629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1.8762690670303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'2.3.2.B'!$R$2:$W$2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'2.3.2.B'!$R$5:$W$5</c:f>
              <c:numCache>
                <c:formatCode>0.0</c:formatCode>
                <c:ptCount val="6"/>
                <c:pt idx="0">
                  <c:v>-11.7</c:v>
                </c:pt>
                <c:pt idx="1">
                  <c:v>26.7</c:v>
                </c:pt>
                <c:pt idx="2">
                  <c:v>5.8</c:v>
                </c:pt>
                <c:pt idx="3">
                  <c:v>0.6</c:v>
                </c:pt>
                <c:pt idx="4">
                  <c:v>0.6</c:v>
                </c:pt>
                <c:pt idx="5">
                  <c:v>0.6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089-4807-8171-2D7739DFF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987008"/>
        <c:axId val="96988544"/>
      </c:lineChart>
      <c:catAx>
        <c:axId val="9698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6988544"/>
        <c:crosses val="autoZero"/>
        <c:auto val="1"/>
        <c:lblAlgn val="ctr"/>
        <c:lblOffset val="100"/>
        <c:noMultiLvlLbl val="0"/>
      </c:catAx>
      <c:valAx>
        <c:axId val="9698854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698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489172143266133"/>
          <c:y val="4.3116367684914433E-2"/>
          <c:w val="0.59729232283464562"/>
          <c:h val="7.66526684164479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rgbClr val="FFFFFF">
          <a:lumMod val="75000"/>
        </a:srgb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250109361329836E-2"/>
          <c:y val="0.22919892225881602"/>
          <c:w val="0.88098042432195978"/>
          <c:h val="0.6790174123606581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'1.9.F'!$S$2</c:f>
              <c:strCache>
                <c:ptCount val="1"/>
                <c:pt idx="0">
                  <c:v>Восточная Азия и район Тихого океана</c:v>
                </c:pt>
              </c:strCache>
            </c:strRef>
          </c:tx>
          <c:spPr>
            <a:solidFill>
              <a:srgbClr val="002345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'1.9.F'!$R$4:$R$9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'1.9.F'!$S$4:$S$9</c:f>
              <c:numCache>
                <c:formatCode>0.0</c:formatCode>
                <c:ptCount val="6"/>
                <c:pt idx="0">
                  <c:v>354.08039999999994</c:v>
                </c:pt>
                <c:pt idx="1">
                  <c:v>323.75190000000003</c:v>
                </c:pt>
                <c:pt idx="2">
                  <c:v>298.56710000000004</c:v>
                </c:pt>
                <c:pt idx="3">
                  <c:v>210.5849</c:v>
                </c:pt>
                <c:pt idx="4">
                  <c:v>215.4</c:v>
                </c:pt>
                <c:pt idx="5">
                  <c:v>222</c:v>
                </c:pt>
              </c:numCache>
            </c:numRef>
          </c:val>
        </c:ser>
        <c:ser>
          <c:idx val="2"/>
          <c:order val="1"/>
          <c:tx>
            <c:strRef>
              <c:f>'1.9.F'!$T$2</c:f>
              <c:strCache>
                <c:ptCount val="1"/>
                <c:pt idx="0">
                  <c:v>Европа и Центральная Азия</c:v>
                </c:pt>
              </c:strCache>
            </c:strRef>
          </c:tx>
          <c:spPr>
            <a:solidFill>
              <a:srgbClr val="EB1C2D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'1.9.F'!$R$4:$R$9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'1.9.F'!$T$4:$T$9</c:f>
              <c:numCache>
                <c:formatCode>0.0</c:formatCode>
                <c:ptCount val="6"/>
                <c:pt idx="0">
                  <c:v>102.12134</c:v>
                </c:pt>
                <c:pt idx="1">
                  <c:v>86.035570000000007</c:v>
                </c:pt>
                <c:pt idx="2">
                  <c:v>53.804830000000003</c:v>
                </c:pt>
                <c:pt idx="3">
                  <c:v>157.51337000000001</c:v>
                </c:pt>
                <c:pt idx="4">
                  <c:v>159</c:v>
                </c:pt>
                <c:pt idx="5">
                  <c:v>165</c:v>
                </c:pt>
              </c:numCache>
            </c:numRef>
          </c:val>
        </c:ser>
        <c:ser>
          <c:idx val="3"/>
          <c:order val="2"/>
          <c:tx>
            <c:strRef>
              <c:f>'1.9.F'!$U$2</c:f>
              <c:strCache>
                <c:ptCount val="1"/>
                <c:pt idx="0">
                  <c:v>ЛКА</c:v>
                </c:pt>
              </c:strCache>
            </c:strRef>
          </c:tx>
          <c:spPr>
            <a:solidFill>
              <a:srgbClr val="F78D28"/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-2.7777777777777779E-3"/>
                  <c:y val="2.77777777777777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88888888889E-3"/>
                  <c:y val="2.22222222222222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3.8888888888888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88888888889906E-3"/>
                  <c:y val="2.96296296296296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777777777777779E-3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'1.9.F'!$R$4:$R$9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'1.9.F'!$U$4:$U$9</c:f>
              <c:numCache>
                <c:formatCode>0.0</c:formatCode>
                <c:ptCount val="6"/>
                <c:pt idx="0">
                  <c:v>166.66879999999998</c:v>
                </c:pt>
                <c:pt idx="1">
                  <c:v>174.5882</c:v>
                </c:pt>
                <c:pt idx="2">
                  <c:v>156.22300000000001</c:v>
                </c:pt>
                <c:pt idx="3">
                  <c:v>142.21789999999999</c:v>
                </c:pt>
                <c:pt idx="4">
                  <c:v>135</c:v>
                </c:pt>
                <c:pt idx="5">
                  <c:v>134</c:v>
                </c:pt>
              </c:numCache>
            </c:numRef>
          </c:val>
        </c:ser>
        <c:ser>
          <c:idx val="4"/>
          <c:order val="3"/>
          <c:tx>
            <c:strRef>
              <c:f>'1.9.F'!$V$2</c:f>
              <c:strCache>
                <c:ptCount val="1"/>
                <c:pt idx="0">
                  <c:v>Южная Азия</c:v>
                </c:pt>
              </c:strCache>
            </c:strRef>
          </c:tx>
          <c:spPr>
            <a:solidFill>
              <a:srgbClr val="FDB714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'1.9.F'!$R$4:$R$9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'1.9.F'!$V$4:$V$9</c:f>
              <c:numCache>
                <c:formatCode>0.0</c:formatCode>
                <c:ptCount val="6"/>
                <c:pt idx="0">
                  <c:v>29.486000000000001</c:v>
                </c:pt>
                <c:pt idx="1">
                  <c:v>36.444600000000001</c:v>
                </c:pt>
                <c:pt idx="2">
                  <c:v>45.630499999999998</c:v>
                </c:pt>
                <c:pt idx="3">
                  <c:v>46.782599999999995</c:v>
                </c:pt>
                <c:pt idx="4">
                  <c:v>48.1</c:v>
                </c:pt>
                <c:pt idx="5">
                  <c:v>52</c:v>
                </c:pt>
              </c:numCache>
            </c:numRef>
          </c:val>
        </c:ser>
        <c:ser>
          <c:idx val="5"/>
          <c:order val="4"/>
          <c:tx>
            <c:strRef>
              <c:f>'1.9.F'!$W$2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00AB51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2.9646101415111131E-3"/>
                  <c:y val="-2.6324446103598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6324446103598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469152122666696E-3"/>
                  <c:y val="-1.842711227251895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8956890713958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646101415111131E-3"/>
                  <c:y val="-2.6324446103598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9646101415111131E-3"/>
                  <c:y val="-2.6324446103598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'1.9.F'!$R$4:$R$9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'1.9.F'!$W$4:$W$9</c:f>
              <c:numCache>
                <c:formatCode>0.0</c:formatCode>
                <c:ptCount val="6"/>
                <c:pt idx="0">
                  <c:v>26.897849999999998</c:v>
                </c:pt>
                <c:pt idx="1">
                  <c:v>23.280529999999999</c:v>
                </c:pt>
                <c:pt idx="2">
                  <c:v>19.611069999999998</c:v>
                </c:pt>
                <c:pt idx="3">
                  <c:v>22.258430000000001</c:v>
                </c:pt>
                <c:pt idx="4">
                  <c:v>23</c:v>
                </c:pt>
                <c:pt idx="5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162752"/>
        <c:axId val="97164288"/>
      </c:barChart>
      <c:lineChart>
        <c:grouping val="standard"/>
        <c:varyColors val="0"/>
        <c:ser>
          <c:idx val="0"/>
          <c:order val="5"/>
          <c:tx>
            <c:strRef>
              <c:f>'1.9.F'!$X$2</c:f>
              <c:strCache>
                <c:ptCount val="1"/>
                <c:pt idx="0">
                  <c:v>Доля ЛКА, %</c:v>
                </c:pt>
              </c:strCache>
            </c:strRef>
          </c:tx>
          <c:spPr>
            <a:ln w="69850" cap="rnd">
              <a:solidFill>
                <a:srgbClr val="00ADE4"/>
              </a:solidFill>
              <a:round/>
            </a:ln>
            <a:effectLst/>
          </c:spPr>
          <c:marker>
            <c:symbol val="none"/>
          </c:marker>
          <c:cat>
            <c:numRef>
              <c:f>'1.9.F'!$R$4:$R$9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'1.9.F'!$X$4:$X$9</c:f>
              <c:numCache>
                <c:formatCode>0.0</c:formatCode>
                <c:ptCount val="6"/>
                <c:pt idx="0">
                  <c:v>24.537022130986895</c:v>
                </c:pt>
                <c:pt idx="1">
                  <c:v>27.105726308677148</c:v>
                </c:pt>
                <c:pt idx="2">
                  <c:v>27.224305181005388</c:v>
                </c:pt>
                <c:pt idx="3">
                  <c:v>24.547533024531326</c:v>
                </c:pt>
                <c:pt idx="4">
                  <c:v>23.255813953488371</c:v>
                </c:pt>
                <c:pt idx="5">
                  <c:v>22.333333333333332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800960"/>
        <c:axId val="97802496"/>
      </c:lineChart>
      <c:catAx>
        <c:axId val="9716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7164288"/>
        <c:crosses val="autoZero"/>
        <c:auto val="1"/>
        <c:lblAlgn val="ctr"/>
        <c:lblOffset val="100"/>
        <c:tickLblSkip val="1"/>
        <c:noMultiLvlLbl val="0"/>
      </c:catAx>
      <c:valAx>
        <c:axId val="97164288"/>
        <c:scaling>
          <c:orientation val="minMax"/>
          <c:max val="7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 w="1270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7162752"/>
        <c:crosses val="autoZero"/>
        <c:crossBetween val="between"/>
      </c:valAx>
      <c:catAx>
        <c:axId val="97800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7802496"/>
        <c:crosses val="autoZero"/>
        <c:auto val="1"/>
        <c:lblAlgn val="ctr"/>
        <c:lblOffset val="100"/>
        <c:noMultiLvlLbl val="0"/>
      </c:catAx>
      <c:valAx>
        <c:axId val="97802496"/>
        <c:scaling>
          <c:orientation val="minMax"/>
          <c:min val="10"/>
        </c:scaling>
        <c:delete val="0"/>
        <c:axPos val="r"/>
        <c:numFmt formatCode="0" sourceLinked="0"/>
        <c:majorTickMark val="none"/>
        <c:minorTickMark val="none"/>
        <c:tickLblPos val="nextTo"/>
        <c:spPr>
          <a:noFill/>
          <a:ln w="1270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7800960"/>
        <c:crosses val="max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7592181273517002"/>
          <c:y val="1.5098417154584402E-2"/>
          <c:w val="0.65555555555555556"/>
          <c:h val="0.27529112115423443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FFFFFF">
          <a:lumMod val="75000"/>
        </a:srgbClr>
      </a:solidFill>
      <a:round/>
    </a:ln>
    <a:effectLst/>
  </c:spPr>
  <c:txPr>
    <a:bodyPr/>
    <a:lstStyle/>
    <a:p>
      <a:pP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700303053181259E-2"/>
          <c:y val="2.0202020202020211E-2"/>
          <c:w val="0.88810825639492963"/>
          <c:h val="0.7625764893225371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Sheet1!$A$2:$I$2</c:f>
              <c:strCache>
                <c:ptCount val="1"/>
                <c:pt idx="0">
                  <c:v>Экспорт РФ</c:v>
                </c:pt>
              </c:strCache>
            </c:strRef>
          </c:tx>
          <c:spPr>
            <a:solidFill>
              <a:schemeClr val="accent2"/>
            </a:solidFill>
            <a:ln w="44246">
              <a:noFill/>
              <a:prstDash val="solid"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Sheet1!$J$1:$U$1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Sheet1!$J$2:$U$2</c:f>
              <c:numCache>
                <c:formatCode>0.0</c:formatCode>
                <c:ptCount val="12"/>
                <c:pt idx="0">
                  <c:v>4.5334950000000003</c:v>
                </c:pt>
                <c:pt idx="1">
                  <c:v>6.6687709999999996</c:v>
                </c:pt>
                <c:pt idx="2">
                  <c:v>3.3570120000000001</c:v>
                </c:pt>
                <c:pt idx="3">
                  <c:v>4.0887849999999997</c:v>
                </c:pt>
                <c:pt idx="4">
                  <c:v>7.8022549999999997</c:v>
                </c:pt>
                <c:pt idx="5">
                  <c:v>6.9869830000000004</c:v>
                </c:pt>
                <c:pt idx="6">
                  <c:v>8.2157730000000004</c:v>
                </c:pt>
                <c:pt idx="7">
                  <c:v>6.9869830000000004</c:v>
                </c:pt>
                <c:pt idx="8">
                  <c:v>4.8676750000000002</c:v>
                </c:pt>
                <c:pt idx="9">
                  <c:v>5.206137</c:v>
                </c:pt>
                <c:pt idx="10">
                  <c:v>6.1566000000000001</c:v>
                </c:pt>
                <c:pt idx="11">
                  <c:v>7.6040000000000001</c:v>
                </c:pt>
              </c:numCache>
            </c:numRef>
          </c:val>
        </c:ser>
        <c:ser>
          <c:idx val="0"/>
          <c:order val="1"/>
          <c:tx>
            <c:strRef>
              <c:f>Sheet1!$A$3:$I$3</c:f>
              <c:strCache>
                <c:ptCount val="1"/>
                <c:pt idx="0">
                  <c:v>Импорт РФ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Sheet1!$J$1:$U$1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Sheet1!$J$3:$U$3</c:f>
              <c:numCache>
                <c:formatCode>0.0</c:formatCode>
                <c:ptCount val="12"/>
                <c:pt idx="0">
                  <c:v>7.4215730000000004</c:v>
                </c:pt>
                <c:pt idx="1">
                  <c:v>9.0328210000000002</c:v>
                </c:pt>
                <c:pt idx="2">
                  <c:v>7.0239500000000001</c:v>
                </c:pt>
                <c:pt idx="3">
                  <c:v>7.9827839999999997</c:v>
                </c:pt>
                <c:pt idx="4">
                  <c:v>9.3590049999999998</c:v>
                </c:pt>
                <c:pt idx="5">
                  <c:v>9.3698139999999999</c:v>
                </c:pt>
                <c:pt idx="6">
                  <c:v>10.616585000000001</c:v>
                </c:pt>
                <c:pt idx="7">
                  <c:v>10.062068999999999</c:v>
                </c:pt>
                <c:pt idx="8">
                  <c:v>7.6871510000000001</c:v>
                </c:pt>
                <c:pt idx="9">
                  <c:v>6.928674</c:v>
                </c:pt>
                <c:pt idx="10">
                  <c:v>8.2449999999999992</c:v>
                </c:pt>
                <c:pt idx="11">
                  <c:v>8.3190000000000008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627136"/>
        <c:axId val="98329344"/>
      </c:barChart>
      <c:catAx>
        <c:axId val="9762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8329344"/>
        <c:crosses val="autoZero"/>
        <c:auto val="0"/>
        <c:lblAlgn val="ctr"/>
        <c:lblOffset val="100"/>
        <c:noMultiLvlLbl val="0"/>
      </c:catAx>
      <c:valAx>
        <c:axId val="98329344"/>
        <c:scaling>
          <c:orientation val="minMax"/>
          <c:max val="12"/>
          <c:min val="0"/>
        </c:scaling>
        <c:delete val="0"/>
        <c:axPos val="l"/>
        <c:numFmt formatCode="0" sourceLinked="0"/>
        <c:majorTickMark val="out"/>
        <c:minorTickMark val="out"/>
        <c:tickLblPos val="nextTo"/>
        <c:spPr>
          <a:ln w="38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8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7627136"/>
        <c:crosses val="autoZero"/>
        <c:crossBetween val="between"/>
        <c:majorUnit val="2"/>
        <c:minorUnit val="2"/>
      </c:valAx>
      <c:spPr>
        <a:noFill/>
        <a:ln w="25388">
          <a:noFill/>
        </a:ln>
      </c:spPr>
    </c:plotArea>
    <c:legend>
      <c:legendPos val="r"/>
      <c:layout>
        <c:manualLayout>
          <c:xMode val="edge"/>
          <c:yMode val="edge"/>
          <c:x val="0.31854828091239978"/>
          <c:y val="0.86482586049800769"/>
          <c:w val="0.32736253824625511"/>
          <c:h val="0.13171610025430758"/>
        </c:manualLayout>
      </c:layout>
      <c:overlay val="0"/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803">
      <a:solidFill>
        <a:schemeClr val="bg1">
          <a:lumMod val="75000"/>
        </a:schemeClr>
      </a:solidFill>
      <a:prstDash val="solid"/>
    </a:ln>
  </c:spPr>
  <c:txPr>
    <a:bodyPr/>
    <a:lstStyle/>
    <a:p>
      <a:pPr>
        <a:defRPr sz="11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739583333333998"/>
          <c:y val="3.0487804878048842E-3"/>
          <c:w val="0.66666666666666663"/>
          <c:h val="0.91768292682926556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F96A1B"/>
            </a:solidFill>
          </c:spPr>
          <c:invertIfNegative val="0"/>
          <c:dLbls>
            <c:dLbl>
              <c:idx val="0"/>
              <c:layout>
                <c:manualLayout>
                  <c:x val="-5.8450187237107524E-3"/>
                  <c:y val="1.1754370443493561E-2"/>
                </c:manualLayout>
              </c:layout>
              <c:numFmt formatCode="0.0%" sourceLinked="0"/>
              <c:spPr>
                <a:noFill/>
                <a:ln w="2537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 w="2537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Бразилия</c:v>
                </c:pt>
                <c:pt idx="1">
                  <c:v>Мексика</c:v>
                </c:pt>
                <c:pt idx="2">
                  <c:v>Тринидад и Тобаго</c:v>
                </c:pt>
                <c:pt idx="3">
                  <c:v>Аргентина</c:v>
                </c:pt>
                <c:pt idx="4">
                  <c:v>Куба</c:v>
                </c:pt>
                <c:pt idx="5">
                  <c:v>Эквадор</c:v>
                </c:pt>
                <c:pt idx="6">
                  <c:v>Перу</c:v>
                </c:pt>
                <c:pt idx="7">
                  <c:v>Колумбия</c:v>
                </c:pt>
                <c:pt idx="8">
                  <c:v>Чили</c:v>
                </c:pt>
                <c:pt idx="9">
                  <c:v>Доминиканская респ</c:v>
                </c:pt>
                <c:pt idx="10">
                  <c:v>Венесуэла</c:v>
                </c:pt>
                <c:pt idx="11">
                  <c:v>Прочие</c:v>
                </c:pt>
              </c:strCache>
            </c:strRef>
          </c:cat>
          <c:val>
            <c:numRef>
              <c:f>Sheet1!$B$2:$M$2</c:f>
              <c:numCache>
                <c:formatCode>0.0%</c:formatCode>
                <c:ptCount val="12"/>
                <c:pt idx="0">
                  <c:v>0.33984075941463804</c:v>
                </c:pt>
                <c:pt idx="1">
                  <c:v>0.26354529906527552</c:v>
                </c:pt>
                <c:pt idx="2">
                  <c:v>7.3421013666212814E-2</c:v>
                </c:pt>
                <c:pt idx="3">
                  <c:v>5.1898760144197045E-2</c:v>
                </c:pt>
                <c:pt idx="4">
                  <c:v>4.9010637517269168E-2</c:v>
                </c:pt>
                <c:pt idx="5">
                  <c:v>4.6879294279221218E-2</c:v>
                </c:pt>
                <c:pt idx="6">
                  <c:v>4.4581472725565625E-2</c:v>
                </c:pt>
                <c:pt idx="7">
                  <c:v>3.5984432567997715E-2</c:v>
                </c:pt>
                <c:pt idx="8">
                  <c:v>1.6369315705743133E-2</c:v>
                </c:pt>
                <c:pt idx="9">
                  <c:v>1.454739069567685E-2</c:v>
                </c:pt>
                <c:pt idx="10">
                  <c:v>1.105423905602324E-2</c:v>
                </c:pt>
                <c:pt idx="11">
                  <c:v>5.2999999999999999E-2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98763520"/>
        <c:axId val="98765056"/>
      </c:barChart>
      <c:catAx>
        <c:axId val="987635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87650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8765056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8763520"/>
        <c:crosses val="max"/>
        <c:crossBetween val="between"/>
      </c:valAx>
      <c:spPr>
        <a:noFill/>
        <a:ln w="25392">
          <a:noFill/>
        </a:ln>
      </c:spPr>
    </c:plotArea>
    <c:plotVisOnly val="1"/>
    <c:dispBlanksAs val="gap"/>
    <c:showDLblsOverMax val="0"/>
  </c:chart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739583333333998"/>
          <c:y val="3.0487804878048842E-3"/>
          <c:w val="0.66666666666666663"/>
          <c:h val="0.91768292682926556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08A1D9"/>
            </a:solidFill>
          </c:spPr>
          <c:invertIfNegative val="0"/>
          <c:dLbls>
            <c:dLbl>
              <c:idx val="0"/>
              <c:layout>
                <c:manualLayout>
                  <c:x val="-5.8450187237107524E-3"/>
                  <c:y val="1.17543704434935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 w="25376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Бразилия</c:v>
                </c:pt>
                <c:pt idx="1">
                  <c:v>Эквадор</c:v>
                </c:pt>
                <c:pt idx="2">
                  <c:v>Чили</c:v>
                </c:pt>
                <c:pt idx="3">
                  <c:v>Мексика</c:v>
                </c:pt>
                <c:pt idx="4">
                  <c:v>Парагвай</c:v>
                </c:pt>
                <c:pt idx="5">
                  <c:v>Аргентина</c:v>
                </c:pt>
                <c:pt idx="6">
                  <c:v>Перу</c:v>
                </c:pt>
                <c:pt idx="7">
                  <c:v>Уругвай</c:v>
                </c:pt>
                <c:pt idx="8">
                  <c:v>Колумбия</c:v>
                </c:pt>
                <c:pt idx="9">
                  <c:v>Ямайка</c:v>
                </c:pt>
                <c:pt idx="10">
                  <c:v>Коста-Рика</c:v>
                </c:pt>
                <c:pt idx="11">
                  <c:v>Прочие</c:v>
                </c:pt>
              </c:strCache>
            </c:strRef>
          </c:cat>
          <c:val>
            <c:numRef>
              <c:f>Sheet1!$B$2:$M$2</c:f>
              <c:numCache>
                <c:formatCode>0.0%</c:formatCode>
                <c:ptCount val="12"/>
                <c:pt idx="0">
                  <c:v>0.29689394495783372</c:v>
                </c:pt>
                <c:pt idx="1">
                  <c:v>0.15499527546145236</c:v>
                </c:pt>
                <c:pt idx="2">
                  <c:v>0.12696393496063565</c:v>
                </c:pt>
                <c:pt idx="3">
                  <c:v>0.11279128093352699</c:v>
                </c:pt>
                <c:pt idx="4">
                  <c:v>0.10471707400510931</c:v>
                </c:pt>
                <c:pt idx="5">
                  <c:v>0.10232421332917274</c:v>
                </c:pt>
                <c:pt idx="6">
                  <c:v>2.1933254008044637E-2</c:v>
                </c:pt>
                <c:pt idx="7">
                  <c:v>2.1146051287056617E-2</c:v>
                </c:pt>
                <c:pt idx="8">
                  <c:v>1.6782719668204091E-2</c:v>
                </c:pt>
                <c:pt idx="9">
                  <c:v>1.4003169245219358E-2</c:v>
                </c:pt>
                <c:pt idx="10">
                  <c:v>1.2580819299051811E-2</c:v>
                </c:pt>
                <c:pt idx="11">
                  <c:v>1.4999999999999999E-2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98608256"/>
        <c:axId val="98609792"/>
      </c:barChart>
      <c:catAx>
        <c:axId val="986082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86097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8609792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ru-RU"/>
          </a:p>
        </c:txPr>
        <c:crossAx val="98608256"/>
        <c:crosses val="max"/>
        <c:crossBetween val="between"/>
      </c:valAx>
      <c:spPr>
        <a:noFill/>
        <a:ln w="25392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0.79469</cdr:x>
      <cdr:y>0.06349</cdr:y>
    </cdr:from>
    <cdr:to>
      <cdr:x>0.90927</cdr:x>
      <cdr:y>0.18254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66616" y="435430"/>
          <a:ext cx="1047750" cy="816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0.79469</cdr:x>
      <cdr:y>0.06349</cdr:y>
    </cdr:from>
    <cdr:to>
      <cdr:x>0.90927</cdr:x>
      <cdr:y>0.18254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F2AB4016-4A55-4AAD-B190-F2CF78E4E636}"/>
            </a:ext>
          </a:extLst>
        </cdr:cNvPr>
        <cdr:cNvSpPr txBox="1"/>
      </cdr:nvSpPr>
      <cdr:spPr>
        <a:xfrm xmlns:a="http://schemas.openxmlformats.org/drawingml/2006/main">
          <a:off x="7266616" y="435430"/>
          <a:ext cx="1047750" cy="816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0.96392</cdr:x>
      <cdr:y>0.09549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="" xmlns:a16="http://schemas.microsoft.com/office/drawing/2014/main" id="{C170EFA1-08F5-451C-A39D-E33F0E988EDB}"/>
            </a:ext>
          </a:extLst>
        </cdr:cNvPr>
        <cdr:cNvSpPr txBox="1"/>
      </cdr:nvSpPr>
      <cdr:spPr>
        <a:xfrm xmlns:a="http://schemas.openxmlformats.org/drawingml/2006/main">
          <a:off x="-2483768" y="0"/>
          <a:ext cx="6419931" cy="354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Индекс</a:t>
          </a:r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, 100</a:t>
          </a:r>
          <a:r>
            <a:rPr lang="en-US" sz="1200" b="1" baseline="0" dirty="0">
              <a:latin typeface="Arial" panose="020B0604020202020204" pitchFamily="34" charset="0"/>
              <a:cs typeface="Arial" panose="020B0604020202020204" pitchFamily="34" charset="0"/>
            </a:rPr>
            <a:t>=2013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0.1041</cdr:y>
    </cdr:from>
    <cdr:to>
      <cdr:x>0.18336</cdr:x>
      <cdr:y>0.1976</cdr:y>
    </cdr:to>
    <cdr:sp macro="" textlink="">
      <cdr:nvSpPr>
        <cdr:cNvPr id="2" name="TextBox 1">
          <a:extLst xmlns:a="http://schemas.openxmlformats.org/drawingml/2006/main">
            <a:ext uri="{FF2B5EF4-FFF2-40B4-BE49-F238E27FC236}"/>
          </a:extLst>
        </cdr:cNvPr>
        <cdr:cNvSpPr txBox="1"/>
      </cdr:nvSpPr>
      <cdr:spPr>
        <a:xfrm xmlns:a="http://schemas.openxmlformats.org/drawingml/2006/main">
          <a:off x="-357835" y="560597"/>
          <a:ext cx="1571203" cy="503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Млрд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долл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США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0.78457</cdr:x>
      <cdr:y>0.11747</cdr:y>
    </cdr:from>
    <cdr:to>
      <cdr:x>1</cdr:x>
      <cdr:y>0.2081</cdr:y>
    </cdr:to>
    <cdr:sp macro="" textlink="">
      <cdr:nvSpPr>
        <cdr:cNvPr id="3" name="TextBox 1">
          <a:extLst xmlns:a="http://schemas.openxmlformats.org/drawingml/2006/main">
            <a:ext uri="{FF2B5EF4-FFF2-40B4-BE49-F238E27FC236}"/>
          </a:extLst>
        </cdr:cNvPr>
        <cdr:cNvSpPr txBox="1"/>
      </cdr:nvSpPr>
      <cdr:spPr>
        <a:xfrm xmlns:a="http://schemas.openxmlformats.org/drawingml/2006/main">
          <a:off x="6722943" y="632605"/>
          <a:ext cx="1846009" cy="488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400" baseline="0" dirty="0">
              <a:latin typeface="Arial" panose="020B0604020202020204" pitchFamily="34" charset="0"/>
              <a:cs typeface="Arial" panose="020B0604020202020204" pitchFamily="34" charset="0"/>
            </a:rPr>
            <a:t>Доля ЛКА, % 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53062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D06BEE5-7366-4838-BDDB-0E54D1569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57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4E91382-6FE2-40F4-AD14-283C28E6C51B}" type="slidenum">
              <a:rPr lang="ru-RU" altLang="ru-RU" smtClean="0">
                <a:latin typeface="Arial" charset="0"/>
              </a:rPr>
              <a:pPr eaLnBrk="1" hangingPunct="1"/>
              <a:t>2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A316AF6-8E2B-49AB-B4D5-E6F48D235A95}" type="slidenum">
              <a:rPr lang="ru-RU" altLang="ru-RU" smtClean="0">
                <a:latin typeface="Arial" charset="0"/>
              </a:rPr>
              <a:pPr eaLnBrk="1" hangingPunct="1"/>
              <a:t>13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6F20295-9436-4A87-A781-FDC884CF108E}" type="slidenum">
              <a:rPr lang="ru-RU" altLang="ru-RU" smtClean="0">
                <a:latin typeface="Arial" charset="0"/>
              </a:rPr>
              <a:pPr eaLnBrk="1" hangingPunct="1"/>
              <a:t>4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1D4EE5B-9EEE-48ED-A539-770C73069D9E}" type="slidenum">
              <a:rPr lang="ru-RU" altLang="ru-RU" smtClean="0">
                <a:latin typeface="Arial" charset="0"/>
              </a:rPr>
              <a:pPr eaLnBrk="1" hangingPunct="1"/>
              <a:t>6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1D4EE5B-9EEE-48ED-A539-770C73069D9E}" type="slidenum">
              <a:rPr lang="ru-RU" altLang="ru-RU" smtClean="0">
                <a:latin typeface="Arial" charset="0"/>
              </a:rPr>
              <a:pPr eaLnBrk="1" hangingPunct="1"/>
              <a:t>7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243BDD9-0372-43C1-B4EC-66FC2DD41A14}" type="slidenum">
              <a:rPr lang="ru-RU" altLang="ru-RU" smtClean="0">
                <a:latin typeface="Arial" charset="0"/>
              </a:rPr>
              <a:pPr eaLnBrk="1" hangingPunct="1"/>
              <a:t>8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E9C646B-A65A-4B01-B0BE-8FB1719890D1}" type="slidenum">
              <a:rPr lang="ru-RU" altLang="ru-RU" smtClean="0">
                <a:latin typeface="Arial" charset="0"/>
              </a:rPr>
              <a:pPr eaLnBrk="1" hangingPunct="1"/>
              <a:t>9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372413B-98AB-4078-9FFE-646F3C3777D5}" type="slidenum">
              <a:rPr lang="ru-RU" altLang="ru-RU" smtClean="0">
                <a:latin typeface="Arial" charset="0"/>
              </a:rPr>
              <a:pPr eaLnBrk="1" hangingPunct="1"/>
              <a:t>10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CADE7B2-C81A-4020-A604-8EA1D55C7A46}" type="slidenum">
              <a:rPr lang="ru-RU" altLang="ru-RU" smtClean="0">
                <a:latin typeface="Arial" charset="0"/>
              </a:rPr>
              <a:pPr eaLnBrk="1" hangingPunct="1"/>
              <a:t>11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05591CA-40E2-4491-8D17-CA9EA05B4F70}" type="slidenum">
              <a:rPr lang="ru-RU" altLang="ru-RU" smtClean="0">
                <a:latin typeface="Arial" charset="0"/>
              </a:rPr>
              <a:pPr eaLnBrk="1" hangingPunct="1"/>
              <a:t>12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7203D-C42F-4974-8B32-DCF85F0074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3298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FB21F-8400-4227-A209-1E08B180F3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849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27F1C-CE95-405F-A165-A510C11F14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7819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4F1C8-1765-44F0-BA8D-148DCFB575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7637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6B548-7B3E-4196-96CF-722B3A99AA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5678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62093-6608-4A50-858F-4C219F61B8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186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E0D57-C394-4609-B459-C74929508C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944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9E240-63D5-4E50-84E7-44593C4C8E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0456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047C-F941-44DA-A097-51C2D389A3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812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3A834-7A2F-4F9C-A3F7-627FE6B0B5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760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AE9EE-7515-4D6F-A165-F297888CB9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048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2979633-8B7F-458C-8890-3326740925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208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ECF9A-4258-497E-993A-A41FDB9ECF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69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C5F2AC-33D8-4007-B0EE-5952B42409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1" r:id="rId1"/>
    <p:sldLayoutId id="2147485092" r:id="rId2"/>
    <p:sldLayoutId id="2147485102" r:id="rId3"/>
    <p:sldLayoutId id="2147485093" r:id="rId4"/>
    <p:sldLayoutId id="2147485094" r:id="rId5"/>
    <p:sldLayoutId id="2147485095" r:id="rId6"/>
    <p:sldLayoutId id="2147485096" r:id="rId7"/>
    <p:sldLayoutId id="2147485103" r:id="rId8"/>
    <p:sldLayoutId id="2147485104" r:id="rId9"/>
    <p:sldLayoutId id="2147485097" r:id="rId10"/>
    <p:sldLayoutId id="2147485098" r:id="rId11"/>
    <p:sldLayoutId id="2147485099" r:id="rId12"/>
    <p:sldLayoutId id="214748510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908050"/>
            <a:ext cx="7488238" cy="1800225"/>
          </a:xfrm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cs typeface="Arial" pitchFamily="34" charset="0"/>
              </a:rPr>
              <a:t>ЛатинскАЯ</a:t>
            </a:r>
            <a:r>
              <a:rPr lang="ru-RU" altLang="ru-RU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cs typeface="Arial" pitchFamily="34" charset="0"/>
              </a:rPr>
              <a:t> </a:t>
            </a:r>
            <a:r>
              <a:rPr lang="ru-RU" altLang="ru-RU" sz="40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cs typeface="Arial" pitchFamily="34" charset="0"/>
              </a:rPr>
              <a:t>АмерикА</a:t>
            </a:r>
            <a:r>
              <a:rPr lang="ru-RU" altLang="ru-RU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cs typeface="Arial" pitchFamily="34" charset="0"/>
              </a:rPr>
              <a:t>: тенденции и перспективы экономического развития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724525" y="5805488"/>
            <a:ext cx="1952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/>
              <a:t>9 апреля 2019 г.</a:t>
            </a:r>
          </a:p>
        </p:txBody>
      </p:sp>
      <p:pic>
        <p:nvPicPr>
          <p:cNvPr id="6148" name="Picture 8" descr="523886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1042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641975" y="3716338"/>
            <a:ext cx="332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/>
              <a:t>Симонова Л.Н., к.э.н.</a:t>
            </a:r>
          </a:p>
          <a:p>
            <a:pPr eaLnBrk="1" hangingPunct="1"/>
            <a:r>
              <a:rPr lang="ru-RU" altLang="ru-RU"/>
              <a:t>Руководитель Центра </a:t>
            </a:r>
          </a:p>
          <a:p>
            <a:pPr eaLnBrk="1" hangingPunct="1"/>
            <a:r>
              <a:rPr lang="ru-RU" altLang="ru-RU"/>
              <a:t>экономических исследований</a:t>
            </a:r>
          </a:p>
          <a:p>
            <a:pPr eaLnBrk="1" hangingPunct="1"/>
            <a:r>
              <a:rPr lang="ru-RU" altLang="ru-RU"/>
              <a:t>ИЛА РАН</a:t>
            </a:r>
          </a:p>
        </p:txBody>
      </p:sp>
    </p:spTree>
    <p:extLst>
      <p:ext uri="{BB962C8B-B14F-4D97-AF65-F5344CB8AC3E}">
        <p14:creationId xmlns:p14="http://schemas.microsoft.com/office/powerpoint/2010/main" val="10289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150813"/>
            <a:ext cx="8064500" cy="339725"/>
          </a:xfrm>
        </p:spPr>
        <p:txBody>
          <a:bodyPr>
            <a:normAutofit fontScale="90000"/>
          </a:bodyPr>
          <a:lstStyle/>
          <a:p>
            <a:pPr marL="53975"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Внешняя торговля РФ с ЛКА в 2018 г.</a:t>
            </a:r>
            <a:endParaRPr lang="es-ES" altLang="ru-RU" sz="3200" b="1" dirty="0" smtClean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050" y="641350"/>
            <a:ext cx="5329238" cy="395288"/>
          </a:xfrm>
        </p:spPr>
        <p:txBody>
          <a:bodyPr/>
          <a:lstStyle/>
          <a:p>
            <a:pPr marL="273050" indent="-273050"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Wingdings 2" pitchFamily="18" charset="2"/>
              <a:buChar char=""/>
            </a:pPr>
            <a:r>
              <a:rPr lang="ru-RU" altLang="en-US" sz="1500" i="1" dirty="0" smtClean="0">
                <a:solidFill>
                  <a:schemeClr val="tx2"/>
                </a:solidFill>
                <a:latin typeface="Arial" charset="0"/>
              </a:rPr>
              <a:t>Географическое распределение экспорта РФ</a:t>
            </a:r>
          </a:p>
        </p:txBody>
      </p:sp>
      <p:pic>
        <p:nvPicPr>
          <p:cNvPr id="15364" name="Picture 8" descr="523886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1042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Прямоугольник 3"/>
          <p:cNvSpPr>
            <a:spLocks noChangeArrowheads="1"/>
          </p:cNvSpPr>
          <p:nvPr/>
        </p:nvSpPr>
        <p:spPr bwMode="auto">
          <a:xfrm>
            <a:off x="5003800" y="641350"/>
            <a:ext cx="41402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800"/>
              </a:spcBef>
              <a:buClr>
                <a:schemeClr val="hlink"/>
              </a:buClr>
              <a:buSzPct val="120000"/>
              <a:buFont typeface="Wingdings 2" pitchFamily="18" charset="2"/>
              <a:buChar char=""/>
            </a:pPr>
            <a:r>
              <a:rPr lang="ru-RU" altLang="ru-RU" sz="1500" b="1" i="1" dirty="0">
                <a:solidFill>
                  <a:schemeClr val="tx2"/>
                </a:solidFill>
                <a:latin typeface="Arial" charset="0"/>
              </a:rPr>
              <a:t>Динамика и структура экспорта РФ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7227405" y="4797152"/>
            <a:ext cx="1860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000" dirty="0"/>
              <a:t>Источник: </a:t>
            </a:r>
            <a:r>
              <a:rPr lang="en-US" altLang="ru-RU" sz="1000" dirty="0"/>
              <a:t>UN COMTRADE </a:t>
            </a:r>
            <a:endParaRPr lang="ru-RU" altLang="ru-RU" sz="10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754726"/>
              </p:ext>
            </p:extLst>
          </p:nvPr>
        </p:nvGraphicFramePr>
        <p:xfrm>
          <a:off x="4356100" y="1125538"/>
          <a:ext cx="4640263" cy="3609973"/>
        </p:xfrm>
        <a:graphic>
          <a:graphicData uri="http://schemas.openxmlformats.org/drawingml/2006/table">
            <a:tbl>
              <a:tblPr/>
              <a:tblGrid>
                <a:gridCol w="1979910"/>
                <a:gridCol w="1364153"/>
                <a:gridCol w="1296200"/>
              </a:tblGrid>
              <a:tr h="4177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Группа товаров</a:t>
                      </a:r>
                    </a:p>
                    <a:p>
                      <a:pPr marL="0" algn="l" defTabSz="914400" rtl="0" eaLnBrk="1" fontAlgn="b" latinLnBrk="0" hangingPunct="1"/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485" marB="0" anchor="b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2018/2017, %</a:t>
                      </a:r>
                      <a:r>
                        <a:rPr lang="ru-RU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1" u="none" strike="noStrike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485" marB="0" anchor="b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BBB59"/>
                      </a:solidFill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Структура, %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485" marB="0" anchor="b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</a:tr>
              <a:tr h="37525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Продовольственные товары и </a:t>
                      </a: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сельхоз. сырье 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491" marB="0" anchor="b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208,3%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5,4%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9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Минеральные продукты</a:t>
                      </a:r>
                    </a:p>
                  </a:txBody>
                  <a:tcPr marL="9525" marR="9525" marT="9491" marB="0" anchor="b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109,7%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25,9%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25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Продукция химической промышленности, каучук</a:t>
                      </a:r>
                    </a:p>
                  </a:txBody>
                  <a:tcPr marL="9525" marR="9525" marT="9491" marB="0" anchor="b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124,1%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36,2%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766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Древесина и </a:t>
                      </a: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ц/б </a:t>
                      </a: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изделия</a:t>
                      </a:r>
                    </a:p>
                  </a:txBody>
                  <a:tcPr marL="9525" marR="9525" marT="9491" marB="0" anchor="b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136,3%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25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Текстиль, текстильные изделия и обувь</a:t>
                      </a:r>
                    </a:p>
                  </a:txBody>
                  <a:tcPr marL="9525" marR="9525" marT="9491" marB="0" anchor="b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161,9%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BBB59"/>
                      </a:solidFill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25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Металлы и изделия из них</a:t>
                      </a:r>
                    </a:p>
                  </a:txBody>
                  <a:tcPr marL="9525" marR="9525" marT="9491" marB="0" anchor="b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127,2%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BBB59"/>
                      </a:solidFill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525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Машины, оборудование и транспортные средства </a:t>
                      </a:r>
                    </a:p>
                  </a:txBody>
                  <a:tcPr marL="9525" marR="9525" marT="9491" marB="0" anchor="b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118,9%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BBB59"/>
                      </a:solidFill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766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Другие готовые изделия</a:t>
                      </a:r>
                    </a:p>
                  </a:txBody>
                  <a:tcPr marL="9525" marR="9525" marT="9491" marB="0" anchor="b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204,2%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BBB59"/>
                      </a:solidFill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766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Всего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491" marB="0" anchor="b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118,6%</a:t>
                      </a:r>
                    </a:p>
                  </a:txBody>
                  <a:tcPr marL="9525" marR="9525" marT="949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100,0%</a:t>
                      </a:r>
                    </a:p>
                  </a:txBody>
                  <a:tcPr marL="9525" marR="9525" marT="949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BBB59"/>
                      </a:solidFill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Объект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175895"/>
              </p:ext>
            </p:extLst>
          </p:nvPr>
        </p:nvGraphicFramePr>
        <p:xfrm>
          <a:off x="250825" y="1125538"/>
          <a:ext cx="3951288" cy="367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9591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150813"/>
            <a:ext cx="8064500" cy="339725"/>
          </a:xfrm>
        </p:spPr>
        <p:txBody>
          <a:bodyPr>
            <a:normAutofit fontScale="90000"/>
          </a:bodyPr>
          <a:lstStyle/>
          <a:p>
            <a:pPr marL="53975"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Внешняя торговля РФ с ЛКА в 2018 г.</a:t>
            </a:r>
            <a:endParaRPr lang="es-ES" altLang="ru-RU" sz="3200" b="1" dirty="0" smtClean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050" y="641350"/>
            <a:ext cx="5329238" cy="395288"/>
          </a:xfrm>
        </p:spPr>
        <p:txBody>
          <a:bodyPr/>
          <a:lstStyle/>
          <a:p>
            <a:pPr marL="273050" indent="-273050"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Wingdings 2" pitchFamily="18" charset="2"/>
              <a:buChar char=""/>
            </a:pPr>
            <a:r>
              <a:rPr lang="ru-RU" altLang="en-US" sz="1500" i="1" dirty="0" smtClean="0">
                <a:solidFill>
                  <a:schemeClr val="tx2"/>
                </a:solidFill>
                <a:latin typeface="Arial" charset="0"/>
              </a:rPr>
              <a:t>Географическое распределение импорта РФ</a:t>
            </a:r>
          </a:p>
        </p:txBody>
      </p:sp>
      <p:pic>
        <p:nvPicPr>
          <p:cNvPr id="16388" name="Picture 8" descr="523886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1042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Прямоугольник 3"/>
          <p:cNvSpPr>
            <a:spLocks noChangeArrowheads="1"/>
          </p:cNvSpPr>
          <p:nvPr/>
        </p:nvSpPr>
        <p:spPr bwMode="auto">
          <a:xfrm>
            <a:off x="5003800" y="641350"/>
            <a:ext cx="41402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800"/>
              </a:spcBef>
              <a:buClr>
                <a:schemeClr val="hlink"/>
              </a:buClr>
              <a:buSzPct val="120000"/>
              <a:buFont typeface="Wingdings 2" pitchFamily="18" charset="2"/>
              <a:buChar char=""/>
            </a:pPr>
            <a:r>
              <a:rPr lang="ru-RU" altLang="ru-RU" sz="1500" b="1" i="1" dirty="0">
                <a:solidFill>
                  <a:schemeClr val="tx2"/>
                </a:solidFill>
                <a:latin typeface="Arial" charset="0"/>
              </a:rPr>
              <a:t>Динамика и </a:t>
            </a:r>
            <a:r>
              <a:rPr lang="ru-RU" altLang="ru-RU" sz="15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структура</a:t>
            </a:r>
            <a:r>
              <a:rPr lang="ru-RU" altLang="ru-RU" sz="1500" b="1" i="1" dirty="0">
                <a:solidFill>
                  <a:schemeClr val="tx2"/>
                </a:solidFill>
                <a:latin typeface="Arial" charset="0"/>
              </a:rPr>
              <a:t> импорта РФ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7170738" y="4797152"/>
            <a:ext cx="1860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000" dirty="0"/>
              <a:t>Источник: </a:t>
            </a:r>
            <a:r>
              <a:rPr lang="en-US" altLang="ru-RU" sz="1000" dirty="0"/>
              <a:t>UN COMTRADE </a:t>
            </a:r>
            <a:endParaRPr lang="ru-RU" altLang="ru-RU" sz="1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791959"/>
              </p:ext>
            </p:extLst>
          </p:nvPr>
        </p:nvGraphicFramePr>
        <p:xfrm>
          <a:off x="4217988" y="1125538"/>
          <a:ext cx="4824413" cy="3687293"/>
        </p:xfrm>
        <a:graphic>
          <a:graphicData uri="http://schemas.openxmlformats.org/drawingml/2006/table">
            <a:tbl>
              <a:tblPr/>
              <a:tblGrid>
                <a:gridCol w="1979775"/>
                <a:gridCol w="1351500"/>
                <a:gridCol w="1493138"/>
              </a:tblGrid>
              <a:tr h="412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Группа товаров</a:t>
                      </a:r>
                    </a:p>
                    <a:p>
                      <a:pPr marL="0" algn="l" defTabSz="914400" rtl="0" eaLnBrk="1" fontAlgn="b" latinLnBrk="0" hangingPunct="1"/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6" marR="9526" marT="9055" marB="0" anchor="b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2018/2017, %</a:t>
                      </a:r>
                      <a:r>
                        <a:rPr lang="ru-RU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1" u="none" strike="noStrike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055" marB="0" anchor="b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BBB59"/>
                      </a:solidFill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Структура, %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055" marB="0" anchor="b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</a:tr>
              <a:tr h="39444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Продовольственные товары и </a:t>
                      </a: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сельхоз. сырье 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061" marB="0" anchor="b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94,3%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70,0%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8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Минеральные продукты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061" marB="0" anchor="b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118,9%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2,4%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444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Продукция химической промышленности, каучук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061" marB="0" anchor="b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135,8%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6,0%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240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Кожевенное сырье и изделия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061" marB="0" anchor="b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BBB59"/>
                      </a:solidFill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109,5%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22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u="none" strike="noStrike" kern="12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Древесина и ц/б изделия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061" marB="0" anchor="b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88,3%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BBB59"/>
                      </a:solidFill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444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u="none" strike="noStrike" kern="12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Текстиль, текстильные изделия и обувь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061" marB="0" anchor="b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BBB59"/>
                      </a:solidFill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51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u="none" strike="noStrike" kern="12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Металлы и изделия из них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061" marB="0" anchor="b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BBB59"/>
                      </a:solidFill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444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u="none" strike="noStrike" kern="12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Машины, оборудование и транспортные средства 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061" marB="0" anchor="b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BBB59"/>
                      </a:solidFill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94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Другие готовые изделия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061" marB="0" anchor="b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699,7%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BBB59"/>
                      </a:solidFill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3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Всего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061" marB="0" anchor="b">
                    <a:lnL w="12700" cmpd="sng">
                      <a:solidFill>
                        <a:srgbClr val="9BBB59"/>
                      </a:solidFill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100,0%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06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9BBB59"/>
                      </a:solidFill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Объект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476693"/>
              </p:ext>
            </p:extLst>
          </p:nvPr>
        </p:nvGraphicFramePr>
        <p:xfrm>
          <a:off x="250825" y="1125538"/>
          <a:ext cx="3951288" cy="367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2518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" y="150813"/>
            <a:ext cx="8064500" cy="339725"/>
          </a:xfrm>
        </p:spPr>
        <p:txBody>
          <a:bodyPr>
            <a:normAutofit fontScale="90000"/>
          </a:bodyPr>
          <a:lstStyle/>
          <a:p>
            <a:pPr marL="53975"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Внешняя торговля РФ с ЛКА в 2018 г.</a:t>
            </a:r>
            <a:endParaRPr lang="es-ES" altLang="ru-RU" sz="3200" b="1" dirty="0" smtClean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7950" y="549275"/>
            <a:ext cx="4248150" cy="541338"/>
          </a:xfrm>
        </p:spPr>
        <p:txBody>
          <a:bodyPr/>
          <a:lstStyle/>
          <a:p>
            <a:pPr marL="273050" indent="-273050" eaLnBrk="1" hangingPunct="1">
              <a:spcBef>
                <a:spcPct val="0"/>
              </a:spcBef>
              <a:buClr>
                <a:schemeClr val="hlink"/>
              </a:buClr>
              <a:buSzPct val="120000"/>
              <a:buFont typeface="Wingdings 2" pitchFamily="18" charset="2"/>
              <a:buChar char=""/>
            </a:pPr>
            <a:r>
              <a:rPr lang="ru-RU" altLang="en-US" sz="1500" i="1" dirty="0" smtClean="0">
                <a:solidFill>
                  <a:schemeClr val="tx2"/>
                </a:solidFill>
                <a:latin typeface="Arial" charset="0"/>
              </a:rPr>
              <a:t>Доля ЛКА в экспорте РФ по важнейшим товарным группам, %</a:t>
            </a:r>
          </a:p>
        </p:txBody>
      </p:sp>
      <p:pic>
        <p:nvPicPr>
          <p:cNvPr id="17412" name="Picture 8" descr="523886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1042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6875463" y="6524625"/>
            <a:ext cx="2159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000"/>
              <a:t>Источник: </a:t>
            </a:r>
            <a:r>
              <a:rPr lang="en-US" altLang="ru-RU" sz="1000"/>
              <a:t>UN COMTRADE</a:t>
            </a:r>
            <a:r>
              <a:rPr lang="ru-RU" altLang="ru-RU" sz="1000"/>
              <a:t> 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373563" y="549275"/>
            <a:ext cx="4248150" cy="541338"/>
          </a:xfrm>
        </p:spPr>
        <p:txBody>
          <a:bodyPr/>
          <a:lstStyle/>
          <a:p>
            <a:pPr marL="273050" indent="-273050" eaLnBrk="1" hangingPunct="1">
              <a:spcBef>
                <a:spcPct val="0"/>
              </a:spcBef>
              <a:buClr>
                <a:schemeClr val="hlink"/>
              </a:buClr>
              <a:buSzPct val="120000"/>
              <a:buFont typeface="Wingdings 2" pitchFamily="18" charset="2"/>
              <a:buChar char=""/>
            </a:pPr>
            <a:r>
              <a:rPr lang="ru-RU" altLang="en-US" sz="1500" i="1" dirty="0" smtClean="0">
                <a:solidFill>
                  <a:schemeClr val="tx2"/>
                </a:solidFill>
                <a:latin typeface="Arial" charset="0"/>
              </a:rPr>
              <a:t>Доля ЛКА в импорте РФ по важнейшим товарным группам, %</a:t>
            </a:r>
          </a:p>
        </p:txBody>
      </p:sp>
      <p:graphicFrame>
        <p:nvGraphicFramePr>
          <p:cNvPr id="2" name="Объект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875331"/>
              </p:ext>
            </p:extLst>
          </p:nvPr>
        </p:nvGraphicFramePr>
        <p:xfrm>
          <a:off x="76200" y="1103313"/>
          <a:ext cx="4567808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Объект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629354"/>
              </p:ext>
            </p:extLst>
          </p:nvPr>
        </p:nvGraphicFramePr>
        <p:xfrm>
          <a:off x="4140200" y="1125538"/>
          <a:ext cx="500380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604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" y="150813"/>
            <a:ext cx="8064500" cy="339725"/>
          </a:xfrm>
        </p:spPr>
        <p:txBody>
          <a:bodyPr>
            <a:normAutofit fontScale="90000"/>
          </a:bodyPr>
          <a:lstStyle/>
          <a:p>
            <a:pPr marL="53975" eaLnBrk="1" fontAlgn="auto" hangingPunct="1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Перспективы экономики ЛКА до </a:t>
            </a:r>
            <a:r>
              <a:rPr lang="ru-RU" alt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2021 </a:t>
            </a:r>
            <a:r>
              <a:rPr lang="ru-RU" alt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г.</a:t>
            </a:r>
            <a:endParaRPr lang="es-ES" altLang="ru-RU" sz="3200" b="1" dirty="0" smtClean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4213" y="549275"/>
            <a:ext cx="7416800" cy="287437"/>
          </a:xfrm>
        </p:spPr>
        <p:txBody>
          <a:bodyPr/>
          <a:lstStyle/>
          <a:p>
            <a:pPr marL="273050" indent="-273050" eaLnBrk="1" hangingPunct="1">
              <a:spcBef>
                <a:spcPct val="0"/>
              </a:spcBef>
              <a:buClr>
                <a:schemeClr val="hlink"/>
              </a:buClr>
              <a:buSzPct val="120000"/>
              <a:buFont typeface="Wingdings 2" pitchFamily="18" charset="2"/>
              <a:buChar char=""/>
            </a:pPr>
            <a:r>
              <a:rPr lang="ru-RU" altLang="en-US" sz="1500" i="1" dirty="0" smtClean="0">
                <a:solidFill>
                  <a:schemeClr val="tx2"/>
                </a:solidFill>
                <a:latin typeface="Arial" charset="0"/>
              </a:rPr>
              <a:t>Мир и ЛКА в 201</a:t>
            </a:r>
            <a:r>
              <a:rPr lang="en-US" altLang="en-US" sz="1500" i="1" dirty="0" smtClean="0">
                <a:solidFill>
                  <a:schemeClr val="tx2"/>
                </a:solidFill>
                <a:latin typeface="Arial" charset="0"/>
              </a:rPr>
              <a:t>5</a:t>
            </a:r>
            <a:r>
              <a:rPr lang="ru-RU" altLang="en-US" sz="1500" i="1" dirty="0" smtClean="0">
                <a:solidFill>
                  <a:schemeClr val="tx2"/>
                </a:solidFill>
                <a:latin typeface="Arial" charset="0"/>
              </a:rPr>
              <a:t>-202</a:t>
            </a:r>
            <a:r>
              <a:rPr lang="en-US" altLang="en-US" sz="1500" i="1" dirty="0" smtClean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ru-RU" altLang="en-US" sz="1500" i="1" dirty="0" smtClean="0">
                <a:solidFill>
                  <a:schemeClr val="tx2"/>
                </a:solidFill>
                <a:latin typeface="Arial" charset="0"/>
              </a:rPr>
              <a:t> гг. (годовые темпы прироста ВВП в %)</a:t>
            </a:r>
          </a:p>
        </p:txBody>
      </p:sp>
      <p:pic>
        <p:nvPicPr>
          <p:cNvPr id="18436" name="Picture 8" descr="523886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1042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6875463" y="6608763"/>
            <a:ext cx="2159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000"/>
              <a:t>Источник: </a:t>
            </a:r>
            <a:r>
              <a:rPr lang="en-US" altLang="ru-RU" sz="1000"/>
              <a:t>World Bank</a:t>
            </a:r>
            <a:endParaRPr lang="ru-RU" altLang="ru-RU" sz="1000"/>
          </a:p>
        </p:txBody>
      </p:sp>
      <p:graphicFrame>
        <p:nvGraphicFramePr>
          <p:cNvPr id="10" name="Group 6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858425"/>
              </p:ext>
            </p:extLst>
          </p:nvPr>
        </p:nvGraphicFramePr>
        <p:xfrm>
          <a:off x="467542" y="836712"/>
          <a:ext cx="8058127" cy="4424845"/>
        </p:xfrm>
        <a:graphic>
          <a:graphicData uri="http://schemas.openxmlformats.org/drawingml/2006/table">
            <a:tbl>
              <a:tblPr/>
              <a:tblGrid>
                <a:gridCol w="2336250"/>
                <a:gridCol w="711991"/>
                <a:gridCol w="945270"/>
                <a:gridCol w="927224"/>
                <a:gridCol w="784348"/>
                <a:gridCol w="784348"/>
                <a:gridCol w="784348"/>
                <a:gridCol w="784348"/>
              </a:tblGrid>
              <a:tr h="313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Страны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es-PE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es-PE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es-PE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2019F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2020F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373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Мир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Развивающиеся страны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3,5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ЛКА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Южная Америка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Мексика и Ц. Америка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3,4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9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Карибский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бассейн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3,4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P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Бразилия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-3,5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Мексика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3,3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Аргентина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2,6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Колумбия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3,1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Чили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2,3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Венесуэла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-8,2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Перу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3,3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4"/>
          <p:cNvSpPr/>
          <p:nvPr/>
        </p:nvSpPr>
        <p:spPr bwMode="auto">
          <a:xfrm>
            <a:off x="226865" y="5589240"/>
            <a:ext cx="8713788" cy="712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68580" rIns="68580" bIns="68580" spcCol="1270" anchor="ctr"/>
          <a:lstStyle/>
          <a:p>
            <a:pPr marL="342900" indent="-342900" defTabSz="800100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Низкие темпы роста экономики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ЛКА усилят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отставания от мировых центров и группы развивающихся стран в целом</a:t>
            </a:r>
          </a:p>
        </p:txBody>
      </p:sp>
    </p:spTree>
    <p:extLst>
      <p:ext uri="{BB962C8B-B14F-4D97-AF65-F5344CB8AC3E}">
        <p14:creationId xmlns:p14="http://schemas.microsoft.com/office/powerpoint/2010/main" val="804060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064500" cy="649287"/>
          </a:xfrm>
        </p:spPr>
        <p:txBody>
          <a:bodyPr>
            <a:normAutofit/>
          </a:bodyPr>
          <a:lstStyle/>
          <a:p>
            <a:pPr marL="53975" eaLnBrk="1" fontAlgn="auto" hangingPunct="1">
              <a:spcAft>
                <a:spcPts val="0"/>
              </a:spcAft>
              <a:defRPr/>
            </a:pPr>
            <a:r>
              <a:rPr lang="ru-RU" altLang="ru-RU" sz="2900" b="1" dirty="0" smtClean="0">
                <a:cs typeface="Arial" charset="0"/>
              </a:rPr>
              <a:t>Перспективы экономики ЛКА</a:t>
            </a:r>
            <a:endParaRPr lang="es-ES" altLang="ru-RU" sz="2900" b="1" dirty="0" smtClean="0">
              <a:cs typeface="Arial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688340"/>
            <a:ext cx="8713788" cy="5832475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ct val="120000"/>
              <a:buFont typeface="Wingdings 2"/>
              <a:buChar char=""/>
              <a:defRPr/>
            </a:pPr>
            <a:r>
              <a:rPr lang="ru-RU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Внешние риски</a:t>
            </a:r>
            <a:endParaRPr lang="ru-RU" sz="14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Зависимость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от динамики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цен на сырьевые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товары, слабые позиций на мировом рынке продукции обрабатывающей промышленности – основной фактор нестабильности экономики региона</a:t>
            </a:r>
          </a:p>
          <a:p>
            <a:pPr marL="274320" indent="-274320" eaLnBrk="1" fontAlgn="auto" hangingPunct="1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Усиление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торгового протекционизма,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пересмотр соглашений о СТ (НАФТА), замедление темпов роста экономики США и Китая создают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дополнительные риски для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ЛКА</a:t>
            </a:r>
          </a:p>
          <a:p>
            <a:pPr marL="274320" indent="-274320" eaLnBrk="1" fontAlgn="auto" hangingPunct="1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Волатильность финансовых рынков, удорожание кредитных ресурсов, отток ПИИ в развитые страны ведут к снижению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финансовой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устойчивости стран ЛКА, росту 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внешнего долга и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расходов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по его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обслуживанию, сужению инвестиционных возможностей</a:t>
            </a:r>
          </a:p>
          <a:p>
            <a:pPr marL="274320" indent="-274320" eaLnBrk="1" fontAlgn="auto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ct val="120000"/>
              <a:buFont typeface="Wingdings 2"/>
              <a:buChar char=""/>
              <a:defRPr/>
            </a:pPr>
            <a:r>
              <a:rPr lang="ru-RU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Внутренние </a:t>
            </a:r>
            <a:r>
              <a:rPr lang="ru-RU" sz="14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риски</a:t>
            </a:r>
          </a:p>
          <a:p>
            <a:pPr marL="274320" indent="-274320" eaLnBrk="1" fontAlgn="auto" hangingPunct="1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Смена вектора экономического развития (т.н. правый популизм),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сближение с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США, пересмотр стратегии развития и модели региональной интеграции, неустойчивость внутриполитической и социально-экономический ситуации</a:t>
            </a:r>
          </a:p>
          <a:p>
            <a:pPr marL="274320" indent="-274320" eaLnBrk="1" fontAlgn="auto" hangingPunct="1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Несбалансированность госфинансов,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увеличение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госдолга и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вынужденное сокращение госрасходов, включая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инвестиции, существенно снижают возможности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государства по стимулированию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экономического роста и технологической модернизации</a:t>
            </a:r>
          </a:p>
          <a:p>
            <a:pPr marL="274320" indent="-274320" eaLnBrk="1" fontAlgn="auto" hangingPunct="1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Нарастание диспропорций в социальной сфере и низкая покупательная способность населения  ограничивают возможности внутреннего рынка как драйвера деловой активности 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8" descr="523886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1042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59769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Rectangle 9"/>
          <p:cNvSpPr>
            <a:spLocks noGrp="1" noChangeArrowheads="1"/>
          </p:cNvSpPr>
          <p:nvPr>
            <p:ph type="title"/>
          </p:nvPr>
        </p:nvSpPr>
        <p:spPr>
          <a:xfrm>
            <a:off x="539750" y="352425"/>
            <a:ext cx="8229600" cy="13843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Спасибо за внимание</a:t>
            </a:r>
            <a:r>
              <a:rPr lang="en-US" b="1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!</a:t>
            </a:r>
            <a:endParaRPr lang="ru-RU" b="1" i="1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357563"/>
            <a:ext cx="8147050" cy="1511300"/>
          </a:xfrm>
        </p:spPr>
        <p:txBody>
          <a:bodyPr rtlCol="0">
            <a:normAutofit fontScale="85000" lnSpcReduction="20000"/>
          </a:bodyPr>
          <a:lstStyle/>
          <a:p>
            <a:pPr marL="274320" indent="-27432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800" i="1" dirty="0"/>
              <a:t>Симонова Людмила, к.э.н.</a:t>
            </a:r>
          </a:p>
          <a:p>
            <a:pPr marL="274320" indent="-27432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800" i="1" dirty="0" smtClean="0"/>
              <a:t>Руководитель Центра </a:t>
            </a:r>
          </a:p>
          <a:p>
            <a:pPr marL="274320" indent="-27432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800" i="1" dirty="0" smtClean="0"/>
              <a:t>экономических </a:t>
            </a:r>
            <a:r>
              <a:rPr lang="ru-RU" sz="1800" i="1" dirty="0"/>
              <a:t>исследований  </a:t>
            </a:r>
          </a:p>
          <a:p>
            <a:pPr marL="274320" indent="-27432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800" i="1" dirty="0"/>
              <a:t>ИЛА РАН</a:t>
            </a:r>
          </a:p>
          <a:p>
            <a:pPr marL="274320" indent="-27432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1800" i="1" dirty="0"/>
          </a:p>
          <a:p>
            <a:pPr marL="274320" indent="-27432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1800" i="1" dirty="0" smtClean="0"/>
          </a:p>
          <a:p>
            <a:pPr marL="274320" indent="-27432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1800" i="1" dirty="0" smtClean="0"/>
              <a:t>ludmila-simonova@yandex.ru</a:t>
            </a:r>
            <a:endParaRPr lang="es-ES" sz="1800" i="1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800" dirty="0" smtClean="0"/>
          </a:p>
        </p:txBody>
      </p:sp>
      <p:pic>
        <p:nvPicPr>
          <p:cNvPr id="21508" name="Picture 8" descr="523886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1042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13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98425"/>
            <a:ext cx="7699375" cy="542925"/>
          </a:xfrm>
        </p:spPr>
        <p:txBody>
          <a:bodyPr>
            <a:normAutofit fontScale="90000"/>
          </a:bodyPr>
          <a:lstStyle/>
          <a:p>
            <a:pPr marL="53975"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Тенденции мировой экономики</a:t>
            </a:r>
            <a:endParaRPr lang="es-ES" altLang="ru-RU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1" name="Picture 8" descr="523886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1042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5796136" y="6540500"/>
            <a:ext cx="28255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000" dirty="0"/>
              <a:t>Источник</a:t>
            </a:r>
            <a:r>
              <a:rPr lang="en-US" altLang="ru-RU" sz="1000" dirty="0"/>
              <a:t>:</a:t>
            </a:r>
            <a:r>
              <a:rPr lang="ru-RU" altLang="ru-RU" sz="1000" dirty="0"/>
              <a:t> </a:t>
            </a:r>
            <a:r>
              <a:rPr lang="en-US" altLang="ru-RU" sz="1000" dirty="0"/>
              <a:t>World </a:t>
            </a:r>
            <a:r>
              <a:rPr lang="en-US" altLang="ru-RU" sz="1000" dirty="0" smtClean="0"/>
              <a:t>Bank. GEP, Jan</a:t>
            </a:r>
            <a:r>
              <a:rPr lang="en-US" altLang="ru-RU" sz="1000" dirty="0"/>
              <a:t>. 201</a:t>
            </a:r>
            <a:r>
              <a:rPr lang="ru-RU" altLang="ru-RU" sz="1000" dirty="0"/>
              <a:t>9</a:t>
            </a:r>
          </a:p>
        </p:txBody>
      </p:sp>
      <p:sp>
        <p:nvSpPr>
          <p:cNvPr id="7173" name="Прямоугольник 1"/>
          <p:cNvSpPr>
            <a:spLocks noChangeArrowheads="1"/>
          </p:cNvSpPr>
          <p:nvPr/>
        </p:nvSpPr>
        <p:spPr bwMode="auto">
          <a:xfrm>
            <a:off x="1658938" y="603250"/>
            <a:ext cx="51085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120000"/>
              <a:buFont typeface="Wingdings 2" pitchFamily="18" charset="2"/>
              <a:buChar char=""/>
            </a:pPr>
            <a:r>
              <a:rPr lang="ru-RU" altLang="ru-RU" sz="1500" b="1" i="1" dirty="0">
                <a:solidFill>
                  <a:schemeClr val="tx2"/>
                </a:solidFill>
                <a:latin typeface="Arial" charset="0"/>
              </a:rPr>
              <a:t>Динамика мировой экономики в </a:t>
            </a:r>
            <a:r>
              <a:rPr lang="ru-RU" altLang="ru-RU" sz="1500" b="1" i="1" dirty="0" smtClean="0">
                <a:solidFill>
                  <a:schemeClr val="tx2"/>
                </a:solidFill>
                <a:latin typeface="Arial" charset="0"/>
              </a:rPr>
              <a:t>2008-202</a:t>
            </a:r>
            <a:r>
              <a:rPr lang="en-US" altLang="ru-RU" sz="1500" b="1" i="1" dirty="0" smtClean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ru-RU" altLang="ru-RU" sz="1500" b="1" i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ru-RU" sz="1500" b="1" i="1" dirty="0">
                <a:solidFill>
                  <a:schemeClr val="tx2"/>
                </a:solidFill>
                <a:latin typeface="Arial" charset="0"/>
              </a:rPr>
              <a:t>гг., %</a:t>
            </a:r>
          </a:p>
        </p:txBody>
      </p:sp>
      <p:sp>
        <p:nvSpPr>
          <p:cNvPr id="15" name="Скругленный прямоугольник 4"/>
          <p:cNvSpPr/>
          <p:nvPr/>
        </p:nvSpPr>
        <p:spPr bwMode="auto">
          <a:xfrm>
            <a:off x="490538" y="5100638"/>
            <a:ext cx="8131175" cy="14398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68580" rIns="68580" bIns="68580" spcCol="1270" anchor="ctr"/>
          <a:lstStyle/>
          <a:p>
            <a:pPr marL="342900" indent="-342900" defTabSz="800100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2019-2021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гг.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замедление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темпов роста мирового ВВП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2,8%, мировой торговли – до 3,5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(прогноз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WB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январь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г.) 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800100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Снижение динамики в США и Китае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297299"/>
              </p:ext>
            </p:extLst>
          </p:nvPr>
        </p:nvGraphicFramePr>
        <p:xfrm>
          <a:off x="561975" y="1124744"/>
          <a:ext cx="7988300" cy="333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320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643813" cy="555625"/>
          </a:xfrm>
        </p:spPr>
        <p:txBody>
          <a:bodyPr>
            <a:normAutofit/>
          </a:bodyPr>
          <a:lstStyle/>
          <a:p>
            <a:pPr marL="53975" eaLnBrk="1" fontAlgn="auto" hangingPunct="1">
              <a:spcAft>
                <a:spcPts val="0"/>
              </a:spcAft>
              <a:defRPr/>
            </a:pPr>
            <a:r>
              <a:rPr lang="ru-RU" altLang="ru-RU" sz="2900" b="1" dirty="0" smtClean="0">
                <a:cs typeface="Arial" charset="0"/>
              </a:rPr>
              <a:t>Тенденции мировой экономики</a:t>
            </a:r>
            <a:endParaRPr lang="es-ES" altLang="ru-RU" sz="2900" b="1" dirty="0" smtClean="0">
              <a:cs typeface="Arial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388" y="765175"/>
            <a:ext cx="8640762" cy="5106988"/>
          </a:xfrm>
        </p:spPr>
        <p:txBody>
          <a:bodyPr rtlCol="0">
            <a:normAutofit fontScale="77500" lnSpcReduction="20000"/>
          </a:bodyPr>
          <a:lstStyle/>
          <a:p>
            <a:pPr marL="274320" indent="-274320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hlink"/>
              </a:buClr>
              <a:buSzPct val="120000"/>
              <a:buFont typeface="Wingdings 2"/>
              <a:buChar char=""/>
              <a:defRPr/>
            </a:pP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</a:rPr>
              <a:t>Глобальные 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риски</a:t>
            </a:r>
            <a:endParaRPr lang="ru-RU" sz="22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sz="2200" dirty="0" smtClean="0"/>
              <a:t>Нестабильная </a:t>
            </a:r>
            <a:r>
              <a:rPr lang="ru-RU" sz="2200" dirty="0"/>
              <a:t>мировая экономическая конъюнктура, повышение стоимости заемных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средств</a:t>
            </a:r>
            <a:r>
              <a:rPr lang="ru-RU" sz="2200" dirty="0"/>
              <a:t>, высокая волатильность финансовых </a:t>
            </a:r>
            <a:r>
              <a:rPr lang="ru-RU" sz="2200" dirty="0" smtClean="0"/>
              <a:t>рынков</a:t>
            </a:r>
            <a:endParaRPr lang="ru-RU" sz="2200" dirty="0"/>
          </a:p>
          <a:p>
            <a:pPr marL="274320" indent="-274320" eaLnBrk="1" fontAlgn="auto" hangingPunct="1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sz="2200" dirty="0"/>
              <a:t>Усиления торгового протекционизма, возможный отход от многосторонней системы торговли на основе </a:t>
            </a:r>
            <a:r>
              <a:rPr lang="ru-RU" sz="2200" dirty="0" smtClean="0"/>
              <a:t>правил, высокая </a:t>
            </a:r>
            <a:r>
              <a:rPr lang="ru-RU" sz="2200" dirty="0"/>
              <a:t>геополитическая неопределенность</a:t>
            </a:r>
          </a:p>
          <a:p>
            <a:pPr marL="274320" indent="-274320" eaLnBrk="1" fontAlgn="auto" hangingPunct="1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sz="2200" dirty="0" smtClean="0"/>
              <a:t>Повышение </a:t>
            </a:r>
            <a:r>
              <a:rPr lang="ru-RU" sz="2200" dirty="0"/>
              <a:t>торговых барьеров -  нарушение глобальных цепочек </a:t>
            </a:r>
            <a:r>
              <a:rPr lang="ru-RU" sz="2200" dirty="0" smtClean="0"/>
              <a:t>стоимости (поставок), </a:t>
            </a:r>
            <a:r>
              <a:rPr lang="ru-RU" sz="2200" dirty="0"/>
              <a:t>замедление распространения новых </a:t>
            </a:r>
            <a:r>
              <a:rPr lang="ru-RU" sz="2200" dirty="0" smtClean="0"/>
              <a:t>технологий </a:t>
            </a:r>
          </a:p>
          <a:p>
            <a:pPr marL="274320" indent="-274320" eaLnBrk="1" fontAlgn="auto" hangingPunct="1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sz="2200" dirty="0" smtClean="0"/>
              <a:t>Последствия </a:t>
            </a:r>
            <a:r>
              <a:rPr lang="ru-RU" sz="2200" dirty="0"/>
              <a:t>торговых войн в полной мере скажутся в 2019 г. </a:t>
            </a:r>
            <a:r>
              <a:rPr lang="ru-RU" sz="2200" dirty="0" smtClean="0"/>
              <a:t>(</a:t>
            </a:r>
            <a:r>
              <a:rPr lang="en-US" sz="2200" dirty="0" smtClean="0"/>
              <a:t>WB</a:t>
            </a:r>
            <a:r>
              <a:rPr lang="ru-RU" sz="2200" dirty="0" smtClean="0"/>
              <a:t> и </a:t>
            </a:r>
            <a:r>
              <a:rPr lang="en-US" sz="2200" dirty="0" smtClean="0"/>
              <a:t>IMF</a:t>
            </a:r>
            <a:r>
              <a:rPr lang="ru-RU" sz="2200" dirty="0" smtClean="0"/>
              <a:t>, </a:t>
            </a:r>
            <a:r>
              <a:rPr lang="ru-RU" sz="2200" dirty="0"/>
              <a:t>январь 2019 г</a:t>
            </a:r>
            <a:r>
              <a:rPr lang="ru-RU" sz="2200" dirty="0" smtClean="0"/>
              <a:t>.)</a:t>
            </a:r>
          </a:p>
          <a:p>
            <a:pPr marL="274320" indent="-274320" eaLnBrk="1" fontAlgn="auto" hangingPunct="1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sz="2200" dirty="0" smtClean="0"/>
              <a:t>Прерывание </a:t>
            </a:r>
            <a:r>
              <a:rPr lang="ru-RU" sz="2200" dirty="0"/>
              <a:t>цикла роста цен на сырьевые </a:t>
            </a:r>
            <a:r>
              <a:rPr lang="ru-RU" sz="2200" dirty="0" smtClean="0"/>
              <a:t>товары</a:t>
            </a:r>
          </a:p>
          <a:p>
            <a:pPr marL="274320" indent="-274320" eaLnBrk="1" fontAlgn="auto" hangingPunct="1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sz="2200" dirty="0" smtClean="0"/>
              <a:t>Задержка начала нового инвестиционного </a:t>
            </a:r>
            <a:r>
              <a:rPr lang="ru-RU" sz="2200" dirty="0"/>
              <a:t>цикла</a:t>
            </a:r>
          </a:p>
        </p:txBody>
      </p:sp>
      <p:pic>
        <p:nvPicPr>
          <p:cNvPr id="8196" name="Picture 8" descr="523886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1042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04657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469312" cy="542925"/>
          </a:xfrm>
        </p:spPr>
        <p:txBody>
          <a:bodyPr>
            <a:normAutofit fontScale="90000"/>
          </a:bodyPr>
          <a:lstStyle/>
          <a:p>
            <a:pPr marL="53975"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Тенденции </a:t>
            </a:r>
            <a:r>
              <a:rPr lang="ru-RU" alt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мировой </a:t>
            </a:r>
            <a:r>
              <a:rPr lang="ru-RU" alt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торговли</a:t>
            </a:r>
            <a:endParaRPr lang="es-ES" altLang="ru-RU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43" name="Picture 8" descr="523886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1042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6156325" y="6507163"/>
            <a:ext cx="2736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000" dirty="0"/>
              <a:t>Источник</a:t>
            </a:r>
            <a:r>
              <a:rPr lang="en-US" altLang="ru-RU" sz="1000" dirty="0"/>
              <a:t>:</a:t>
            </a:r>
            <a:r>
              <a:rPr lang="ru-RU" altLang="ru-RU" sz="1000" dirty="0"/>
              <a:t> </a:t>
            </a:r>
            <a:r>
              <a:rPr lang="en-US" altLang="ru-RU" sz="1000" dirty="0"/>
              <a:t>World </a:t>
            </a:r>
            <a:r>
              <a:rPr lang="en-US" altLang="ru-RU" sz="1000" dirty="0" smtClean="0"/>
              <a:t>Bank</a:t>
            </a:r>
            <a:r>
              <a:rPr lang="ru-RU" altLang="ru-RU" sz="1000" dirty="0" smtClean="0"/>
              <a:t>, </a:t>
            </a:r>
            <a:r>
              <a:rPr lang="en-US" altLang="ru-RU" sz="1000" dirty="0" smtClean="0"/>
              <a:t>GEP Jan. 2019</a:t>
            </a:r>
            <a:endParaRPr lang="ru-RU" altLang="ru-RU" sz="1000" dirty="0"/>
          </a:p>
        </p:txBody>
      </p:sp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1258888" y="731838"/>
            <a:ext cx="6923114" cy="3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120000"/>
              <a:buFont typeface="Wingdings 2" pitchFamily="18" charset="2"/>
              <a:buChar char=""/>
            </a:pPr>
            <a:r>
              <a:rPr lang="ru-RU" altLang="ru-RU" sz="1500" b="1" i="1" dirty="0">
                <a:solidFill>
                  <a:schemeClr val="tx2"/>
                </a:solidFill>
                <a:latin typeface="Arial" charset="0"/>
              </a:rPr>
              <a:t>Индекс роста мировых цен на сырьевые товары, </a:t>
            </a:r>
            <a:r>
              <a:rPr lang="ru-RU" altLang="ru-RU" sz="1500" b="1" i="1" dirty="0" smtClean="0">
                <a:solidFill>
                  <a:schemeClr val="tx2"/>
                </a:solidFill>
                <a:latin typeface="Arial" charset="0"/>
              </a:rPr>
              <a:t>2013-2020 гг</a:t>
            </a:r>
            <a:r>
              <a:rPr lang="ru-RU" altLang="ru-RU" sz="1500" b="1" i="1" dirty="0">
                <a:solidFill>
                  <a:schemeClr val="tx2"/>
                </a:solidFill>
                <a:latin typeface="Arial" charset="0"/>
              </a:rPr>
              <a:t>., %</a:t>
            </a:r>
          </a:p>
        </p:txBody>
      </p:sp>
      <p:sp>
        <p:nvSpPr>
          <p:cNvPr id="7" name="Скругленный прямоугольник 4"/>
          <p:cNvSpPr/>
          <p:nvPr/>
        </p:nvSpPr>
        <p:spPr bwMode="auto">
          <a:xfrm>
            <a:off x="611188" y="5138738"/>
            <a:ext cx="8281987" cy="13684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68580" rIns="68580" bIns="68580" spcCol="1270" anchor="ctr"/>
          <a:lstStyle/>
          <a:p>
            <a:pPr marL="342900" indent="-342900" defTabSz="800100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2018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г. рост цен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сырьевые товары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11% </a:t>
            </a:r>
          </a:p>
          <a:p>
            <a:pPr marL="342900" indent="-342900" defTabSz="800100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2019 г. снижение на 7%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1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C0D0DF02-20A6-4F52-AD06-A90ACAC3B8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832882"/>
              </p:ext>
            </p:extLst>
          </p:nvPr>
        </p:nvGraphicFramePr>
        <p:xfrm>
          <a:off x="864518" y="1268760"/>
          <a:ext cx="6660232" cy="37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4731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2862"/>
            <a:ext cx="7643812" cy="555625"/>
          </a:xfrm>
        </p:spPr>
        <p:txBody>
          <a:bodyPr>
            <a:normAutofit fontScale="90000"/>
          </a:bodyPr>
          <a:lstStyle/>
          <a:p>
            <a:pPr marL="53975" eaLnBrk="1" fontAlgn="auto" hangingPunct="1">
              <a:spcAft>
                <a:spcPts val="0"/>
              </a:spcAft>
              <a:defRPr/>
            </a:pPr>
            <a:r>
              <a:rPr lang="ru-RU" altLang="ru-RU" sz="2900" b="1" dirty="0">
                <a:cs typeface="Arial" charset="0"/>
              </a:rPr>
              <a:t>Экономика Латинской Америки в </a:t>
            </a:r>
            <a:r>
              <a:rPr lang="ru-RU" altLang="ru-RU" sz="2900" b="1" dirty="0" smtClean="0">
                <a:cs typeface="Arial" charset="0"/>
              </a:rPr>
              <a:t>2018 </a:t>
            </a:r>
            <a:r>
              <a:rPr lang="ru-RU" altLang="ru-RU" sz="2900" b="1" dirty="0">
                <a:cs typeface="Arial" charset="0"/>
              </a:rPr>
              <a:t>г.</a:t>
            </a:r>
            <a:endParaRPr lang="es-ES" altLang="ru-RU" sz="2900" b="1" dirty="0" smtClean="0">
              <a:cs typeface="Arial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388" y="641350"/>
            <a:ext cx="5472732" cy="5921375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hlink"/>
              </a:buClr>
              <a:buSzPct val="120000"/>
              <a:buFont typeface="Wingdings 2"/>
              <a:buChar char=""/>
              <a:defRPr/>
            </a:pPr>
            <a:r>
              <a:rPr lang="ru-RU" sz="15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Замедление темпов экономического роста экономики после выхода из рецессии в 2017 г.</a:t>
            </a:r>
            <a:endParaRPr lang="ru-RU" sz="15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Слабо положительная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динамика ВВП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(0,6% в 2018 г.)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Отсутствие роста инвестиций в основной капитал (17,9% ВВП)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Повышение уровня инфляции с 5,6 до 7% (Бразилия 4,6%, но Аргентина 45,5%) 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Высокий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уровень безработицы (9,3% ЭАН), усиление социального неравенства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Бюджетный дефицит снижается, но остается высоким (ЛКА -2,6% ВВП, Аргентина -5,6%, Бразилия -8,2%) 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Рост госдолга (ЛКА 59,4% ВВП, Аргентина 77,4%, Бразилия 77,2%, КБ 80,5%) 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Девальвация нац. валют на фоне укрепления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долл. США (Аргентина 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51,5%, 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Бразилия -16%, Уругвай -10,8%, Чили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-10,3%) 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Рост внешнего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долга и стоимости его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обслуживания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08A1D9"/>
              </a:buClr>
              <a:buFont typeface="Wingdings 2"/>
              <a:buChar char=""/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Снижение международных 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резервов (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857,3 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млрд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долл.)</a:t>
            </a:r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Увеличение притока ПИИ (+7%), сокращение портфельных</a:t>
            </a:r>
          </a:p>
        </p:txBody>
      </p:sp>
      <p:pic>
        <p:nvPicPr>
          <p:cNvPr id="11268" name="Picture 8" descr="523886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1042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99596910"/>
              </p:ext>
            </p:extLst>
          </p:nvPr>
        </p:nvGraphicFramePr>
        <p:xfrm>
          <a:off x="5815905" y="836712"/>
          <a:ext cx="3296047" cy="4105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6773863" y="5300663"/>
            <a:ext cx="2249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000000"/>
                </a:solidFill>
              </a:rPr>
              <a:t>Источник: World </a:t>
            </a:r>
            <a:r>
              <a:rPr lang="ru-RU" altLang="ru-RU" sz="1000">
                <a:solidFill>
                  <a:srgbClr val="000000"/>
                </a:solidFill>
                <a:latin typeface="Calibri" pitchFamily="34" charset="0"/>
              </a:rPr>
              <a:t>Bank</a:t>
            </a:r>
            <a:r>
              <a:rPr lang="ru-RU" altLang="ru-RU" sz="1000">
                <a:solidFill>
                  <a:srgbClr val="000000"/>
                </a:solidFill>
              </a:rPr>
              <a:t>, </a:t>
            </a:r>
            <a:r>
              <a:rPr lang="en-US" altLang="ru-RU" sz="1000">
                <a:solidFill>
                  <a:srgbClr val="000000"/>
                </a:solidFill>
              </a:rPr>
              <a:t>CEPAL</a:t>
            </a:r>
            <a:endParaRPr lang="ru-RU" altLang="ru-RU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1082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50813"/>
            <a:ext cx="8064500" cy="339725"/>
          </a:xfrm>
        </p:spPr>
        <p:txBody>
          <a:bodyPr>
            <a:normAutofit fontScale="90000"/>
          </a:bodyPr>
          <a:lstStyle/>
          <a:p>
            <a:pPr marL="53975"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Внешняя торговля Латинской Америки</a:t>
            </a:r>
            <a:endParaRPr lang="es-ES" altLang="ru-RU" sz="3200" b="1" dirty="0" smtClean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87450" y="641350"/>
            <a:ext cx="6192838" cy="420688"/>
          </a:xfrm>
        </p:spPr>
        <p:txBody>
          <a:bodyPr/>
          <a:lstStyle/>
          <a:p>
            <a:pPr marL="273050" indent="-273050"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Wingdings 2" pitchFamily="18" charset="2"/>
              <a:buChar char=""/>
            </a:pPr>
            <a:r>
              <a:rPr lang="ru-RU" altLang="en-US" sz="1500" i="1" dirty="0" smtClean="0">
                <a:solidFill>
                  <a:schemeClr val="tx2"/>
                </a:solidFill>
                <a:latin typeface="Arial" charset="0"/>
              </a:rPr>
              <a:t>Динамика экспорта товаров ЛКА в 2001-2018 гг., %</a:t>
            </a:r>
          </a:p>
        </p:txBody>
      </p:sp>
      <p:pic>
        <p:nvPicPr>
          <p:cNvPr id="12292" name="Picture 8" descr="523886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1042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6977063" y="4724400"/>
            <a:ext cx="2249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000"/>
              <a:t>Источник: </a:t>
            </a:r>
            <a:r>
              <a:rPr lang="en-US" altLang="ru-RU" sz="1000"/>
              <a:t>CEPAL</a:t>
            </a:r>
            <a:r>
              <a:rPr lang="ru-RU" altLang="ru-RU" sz="1000"/>
              <a:t>, </a:t>
            </a:r>
            <a:r>
              <a:rPr lang="en-US" altLang="ru-RU" sz="1000"/>
              <a:t>UN COMTRADE </a:t>
            </a:r>
            <a:endParaRPr lang="ru-RU" altLang="ru-RU" sz="1000"/>
          </a:p>
        </p:txBody>
      </p:sp>
      <p:graphicFrame>
        <p:nvGraphicFramePr>
          <p:cNvPr id="2" name="Диаграмма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410343"/>
              </p:ext>
            </p:extLst>
          </p:nvPr>
        </p:nvGraphicFramePr>
        <p:xfrm>
          <a:off x="506413" y="1176338"/>
          <a:ext cx="8139112" cy="354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Скругленный прямоугольник 4"/>
          <p:cNvSpPr/>
          <p:nvPr/>
        </p:nvSpPr>
        <p:spPr bwMode="auto">
          <a:xfrm>
            <a:off x="611188" y="5162550"/>
            <a:ext cx="8131175" cy="1619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68580" rIns="68580" bIns="68580" spcCol="1270" anchor="ctr"/>
          <a:lstStyle/>
          <a:p>
            <a:pPr marL="342900" indent="-342900" defTabSz="800100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2018 г. стоимостной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объем бразильского экспорта увеличился на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10,2%,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физический объем на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2,5%, цена на 7,7%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800100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Экспорт в Китай вырос на 35,2% (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26,8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% общего объема)</a:t>
            </a:r>
          </a:p>
        </p:txBody>
      </p:sp>
    </p:spTree>
    <p:extLst>
      <p:ext uri="{BB962C8B-B14F-4D97-AF65-F5344CB8AC3E}">
        <p14:creationId xmlns:p14="http://schemas.microsoft.com/office/powerpoint/2010/main" val="3940605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50813"/>
            <a:ext cx="8064500" cy="339725"/>
          </a:xfrm>
        </p:spPr>
        <p:txBody>
          <a:bodyPr>
            <a:normAutofit fontScale="90000"/>
          </a:bodyPr>
          <a:lstStyle/>
          <a:p>
            <a:pPr marL="53975"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Внешняя торговля Латинской Америки</a:t>
            </a:r>
            <a:endParaRPr lang="es-ES" altLang="ru-RU" sz="3200" b="1" dirty="0" smtClean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87450" y="641350"/>
            <a:ext cx="7200974" cy="420688"/>
          </a:xfrm>
        </p:spPr>
        <p:txBody>
          <a:bodyPr/>
          <a:lstStyle/>
          <a:p>
            <a:pPr marL="273050" indent="-273050"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Wingdings 2" pitchFamily="18" charset="2"/>
              <a:buChar char=""/>
            </a:pPr>
            <a:r>
              <a:rPr lang="ru-RU" altLang="en-US" sz="1500" i="1" dirty="0" smtClean="0">
                <a:solidFill>
                  <a:schemeClr val="tx2"/>
                </a:solidFill>
                <a:latin typeface="Arial" charset="0"/>
              </a:rPr>
              <a:t>Динамика цен на товары сырьевого экспорта ЛКА в 2016-2021 гг., %</a:t>
            </a:r>
          </a:p>
        </p:txBody>
      </p:sp>
      <p:pic>
        <p:nvPicPr>
          <p:cNvPr id="12292" name="Picture 8" descr="523886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1042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6516217" y="4724400"/>
            <a:ext cx="27103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000" dirty="0"/>
              <a:t>Источник</a:t>
            </a:r>
            <a:r>
              <a:rPr lang="ru-RU" altLang="ru-RU" sz="1000" dirty="0" smtClean="0"/>
              <a:t>: </a:t>
            </a:r>
            <a:r>
              <a:rPr lang="en-US" altLang="ru-RU" sz="1000" dirty="0" smtClean="0"/>
              <a:t>World Bank. GEP, Jan. 2019</a:t>
            </a:r>
            <a:endParaRPr lang="ru-RU" altLang="ru-RU" sz="1000" dirty="0"/>
          </a:p>
        </p:txBody>
      </p:sp>
      <p:sp>
        <p:nvSpPr>
          <p:cNvPr id="8" name="Скругленный прямоугольник 4"/>
          <p:cNvSpPr/>
          <p:nvPr/>
        </p:nvSpPr>
        <p:spPr bwMode="auto">
          <a:xfrm>
            <a:off x="611188" y="5162550"/>
            <a:ext cx="8131175" cy="1619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68580" rIns="68580" bIns="68580" spcCol="1270" anchor="ctr"/>
          <a:lstStyle/>
          <a:p>
            <a:pPr marL="342900" indent="-342900" defTabSz="800100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201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9-2021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гг. 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WB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прогнозирует резкое замедление темпов роста мировых цен на основные товары латиноамериканского сырьевого экспорта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2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965F90C7-BCA1-4E4B-AE09-1F6736DC1F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802381"/>
              </p:ext>
            </p:extLst>
          </p:nvPr>
        </p:nvGraphicFramePr>
        <p:xfrm>
          <a:off x="827584" y="1196752"/>
          <a:ext cx="748883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0471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0813"/>
            <a:ext cx="8064500" cy="339725"/>
          </a:xfrm>
        </p:spPr>
        <p:txBody>
          <a:bodyPr>
            <a:normAutofit fontScale="90000"/>
          </a:bodyPr>
          <a:lstStyle/>
          <a:p>
            <a:pPr marL="53975"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Приток ПИИ в латинскую Америку</a:t>
            </a:r>
            <a:endParaRPr lang="es-ES" altLang="ru-RU" sz="3200" b="1" dirty="0" smtClean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2388" y="609600"/>
            <a:ext cx="8901112" cy="685800"/>
          </a:xfrm>
        </p:spPr>
        <p:txBody>
          <a:bodyPr/>
          <a:lstStyle/>
          <a:p>
            <a:pPr marL="273050" indent="-273050"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Wingdings 2" pitchFamily="18" charset="2"/>
              <a:buChar char=""/>
            </a:pPr>
            <a:r>
              <a:rPr lang="ru-RU" altLang="en-US" sz="1500" i="1" smtClean="0">
                <a:solidFill>
                  <a:schemeClr val="tx2"/>
                </a:solidFill>
                <a:latin typeface="Arial" charset="0"/>
              </a:rPr>
              <a:t>Приток ПИИ в страны с формирующимся рынком и в развивающиеся экономики </a:t>
            </a:r>
          </a:p>
        </p:txBody>
      </p:sp>
      <p:pic>
        <p:nvPicPr>
          <p:cNvPr id="13316" name="Picture 8" descr="523886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1042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7075488" y="6524625"/>
            <a:ext cx="1860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000"/>
              <a:t>Источник: </a:t>
            </a:r>
            <a:r>
              <a:rPr lang="en-US" altLang="ru-RU" sz="1000"/>
              <a:t>World Bank</a:t>
            </a:r>
            <a:endParaRPr lang="ru-RU" altLang="ru-RU" sz="1000"/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359303"/>
              </p:ext>
            </p:extLst>
          </p:nvPr>
        </p:nvGraphicFramePr>
        <p:xfrm>
          <a:off x="179512" y="980728"/>
          <a:ext cx="8567738" cy="482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1541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3" y="150813"/>
            <a:ext cx="8064500" cy="339725"/>
          </a:xfrm>
        </p:spPr>
        <p:txBody>
          <a:bodyPr>
            <a:normAutofit fontScale="90000"/>
          </a:bodyPr>
          <a:lstStyle/>
          <a:p>
            <a:pPr marL="53975"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Внешняя торговля РФ со странами ЛКА</a:t>
            </a:r>
            <a:endParaRPr lang="es-ES" altLang="ru-RU" sz="3200" b="1" dirty="0" smtClean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2" y="692150"/>
            <a:ext cx="7632701" cy="504825"/>
          </a:xfrm>
        </p:spPr>
        <p:txBody>
          <a:bodyPr/>
          <a:lstStyle/>
          <a:p>
            <a:pPr marL="273050" indent="-273050"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Wingdings 2" pitchFamily="18" charset="2"/>
              <a:buChar char=""/>
            </a:pPr>
            <a:r>
              <a:rPr lang="ru-RU" altLang="en-US" sz="1500" i="1" dirty="0" smtClean="0">
                <a:solidFill>
                  <a:schemeClr val="tx2"/>
                </a:solidFill>
                <a:latin typeface="Arial" charset="0"/>
              </a:rPr>
              <a:t>Динамика внешней торговли РФ с ЛКА</a:t>
            </a:r>
            <a:r>
              <a:rPr lang="en-US" altLang="en-US" sz="1500" i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altLang="en-US" sz="1500" i="1" dirty="0" smtClean="0">
                <a:solidFill>
                  <a:schemeClr val="tx2"/>
                </a:solidFill>
                <a:latin typeface="Arial" charset="0"/>
              </a:rPr>
              <a:t>в</a:t>
            </a:r>
            <a:r>
              <a:rPr lang="en-US" altLang="en-US" sz="1500" i="1" dirty="0" smtClean="0">
                <a:solidFill>
                  <a:schemeClr val="tx2"/>
                </a:solidFill>
                <a:latin typeface="Arial" charset="0"/>
              </a:rPr>
              <a:t> 2007-2018 </a:t>
            </a:r>
            <a:r>
              <a:rPr lang="ru-RU" altLang="en-US" sz="1500" i="1" dirty="0" smtClean="0">
                <a:solidFill>
                  <a:schemeClr val="tx2"/>
                </a:solidFill>
                <a:latin typeface="Arial" charset="0"/>
              </a:rPr>
              <a:t>гг., млрд долл. США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98949486"/>
              </p:ext>
            </p:extLst>
          </p:nvPr>
        </p:nvGraphicFramePr>
        <p:xfrm>
          <a:off x="179388" y="1268413"/>
          <a:ext cx="8612187" cy="367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341" name="Picture 8" descr="523886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1042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6477000" y="5084763"/>
            <a:ext cx="2159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000"/>
              <a:t>Источник: </a:t>
            </a:r>
            <a:r>
              <a:rPr lang="en-US" altLang="ru-RU" sz="1000"/>
              <a:t>CEPAL</a:t>
            </a:r>
            <a:r>
              <a:rPr lang="ru-RU" altLang="ru-RU" sz="1000"/>
              <a:t>, </a:t>
            </a:r>
            <a:r>
              <a:rPr lang="en-US" altLang="ru-RU" sz="1000"/>
              <a:t>UN COMTRADE</a:t>
            </a:r>
            <a:r>
              <a:rPr lang="ru-RU" altLang="ru-RU" sz="1000"/>
              <a:t> </a:t>
            </a:r>
          </a:p>
        </p:txBody>
      </p:sp>
      <p:sp>
        <p:nvSpPr>
          <p:cNvPr id="7" name="Скругленный прямоугольник 4"/>
          <p:cNvSpPr/>
          <p:nvPr/>
        </p:nvSpPr>
        <p:spPr bwMode="auto">
          <a:xfrm>
            <a:off x="395536" y="5138738"/>
            <a:ext cx="8568952" cy="1619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68580" rIns="68580" bIns="68580" spcCol="1270" anchor="ctr"/>
          <a:lstStyle/>
          <a:p>
            <a:pPr marL="342900" indent="-342900" defTabSz="800100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2017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г. экспорт в ЛКА вырос на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23,5%,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весь экспорт РФ на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25,1%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800100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Импорт 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 ЛКА увеличился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0,9%,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весь импорт РФ на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4,4%</a:t>
            </a:r>
          </a:p>
          <a:p>
            <a:pPr marL="342900" indent="-342900" defTabSz="800100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Поставки из Бразилии упали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22,8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% (запрет на ввоз мяса)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105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2345"/>
    </a:accent1>
    <a:accent2>
      <a:srgbClr val="EB1C2D"/>
    </a:accent2>
    <a:accent3>
      <a:srgbClr val="F78D28"/>
    </a:accent3>
    <a:accent4>
      <a:srgbClr val="FDB714"/>
    </a:accent4>
    <a:accent5>
      <a:srgbClr val="00AB51"/>
    </a:accent5>
    <a:accent6>
      <a:srgbClr val="00ADE4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7128683</TotalTime>
  <Words>1315</Words>
  <Application>Microsoft Office PowerPoint</Application>
  <PresentationFormat>Экран (4:3)</PresentationFormat>
  <Paragraphs>368</Paragraphs>
  <Slides>15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Углы</vt:lpstr>
      <vt:lpstr>ЛатинскАЯ АмерикА: тенденции и перспективы экономического развития</vt:lpstr>
      <vt:lpstr>Тенденции мировой экономики</vt:lpstr>
      <vt:lpstr>Тенденции мировой экономики</vt:lpstr>
      <vt:lpstr>Тенденции мировой торговли</vt:lpstr>
      <vt:lpstr>Экономика Латинской Америки в 2018 г.</vt:lpstr>
      <vt:lpstr>Внешняя торговля Латинской Америки</vt:lpstr>
      <vt:lpstr>Внешняя торговля Латинской Америки</vt:lpstr>
      <vt:lpstr>Приток ПИИ в латинскую Америку</vt:lpstr>
      <vt:lpstr>Внешняя торговля РФ со странами ЛКА</vt:lpstr>
      <vt:lpstr>Внешняя торговля РФ с ЛКА в 2018 г.</vt:lpstr>
      <vt:lpstr>Внешняя торговля РФ с ЛКА в 2018 г.</vt:lpstr>
      <vt:lpstr>Внешняя торговля РФ с ЛКА в 2018 г.</vt:lpstr>
      <vt:lpstr>Перспективы экономики ЛКА до 2021 г.</vt:lpstr>
      <vt:lpstr>Перспективы экономики ЛКА</vt:lpstr>
      <vt:lpstr>Спасибо за внимание!</vt:lpstr>
    </vt:vector>
  </TitlesOfParts>
  <Company>RBC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Перу – перспективный тихоокеанский партнер</dc:title>
  <dc:creator>simonova</dc:creator>
  <cp:lastModifiedBy>Nadezhda</cp:lastModifiedBy>
  <cp:revision>692</cp:revision>
  <cp:lastPrinted>2016-04-12T12:23:07Z</cp:lastPrinted>
  <dcterms:created xsi:type="dcterms:W3CDTF">2009-02-06T08:08:56Z</dcterms:created>
  <dcterms:modified xsi:type="dcterms:W3CDTF">2019-04-30T09:30:06Z</dcterms:modified>
</cp:coreProperties>
</file>